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4"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371b53466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g3371b53466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sng" strike="noStrike">
              <a:solidFill>
                <a:srgbClr val="1155CC"/>
              </a:solidFill>
              <a:latin typeface="Arial"/>
              <a:ea typeface="Arial"/>
              <a:cs typeface="Arial"/>
              <a:sym typeface="Arial"/>
            </a:endParaRPr>
          </a:p>
          <a:p>
            <a:pPr marL="0" lvl="0" indent="0" algn="l" rtl="0">
              <a:spcBef>
                <a:spcPts val="0"/>
              </a:spcBef>
              <a:spcAft>
                <a:spcPts val="0"/>
              </a:spcAft>
              <a:buNone/>
            </a:pPr>
            <a:endParaRPr/>
          </a:p>
        </p:txBody>
      </p:sp>
      <p:sp>
        <p:nvSpPr>
          <p:cNvPr id="53" name="Google Shape;53;g3371b53466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171700" y="1526976"/>
            <a:ext cx="68580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4500"/>
              <a:buFont typeface="Calibri"/>
              <a:buNone/>
            </a:pPr>
            <a:endParaRPr/>
          </a:p>
        </p:txBody>
      </p:sp>
      <p:sp>
        <p:nvSpPr>
          <p:cNvPr id="56" name="Google Shape;56;p13"/>
          <p:cNvSpPr txBox="1">
            <a:spLocks noGrp="1"/>
          </p:cNvSpPr>
          <p:nvPr>
            <p:ph type="subTitle" idx="1"/>
          </p:nvPr>
        </p:nvSpPr>
        <p:spPr>
          <a:xfrm>
            <a:off x="233775" y="2125594"/>
            <a:ext cx="6390600" cy="5946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dk1"/>
              </a:buClr>
              <a:buSzPts val="1800"/>
              <a:buNone/>
            </a:pPr>
            <a:endParaRPr/>
          </a:p>
        </p:txBody>
      </p:sp>
      <p:pic>
        <p:nvPicPr>
          <p:cNvPr id="57" name="Google Shape;57;p13"/>
          <p:cNvPicPr preferRelativeResize="0"/>
          <p:nvPr/>
        </p:nvPicPr>
        <p:blipFill rotWithShape="1">
          <a:blip r:embed="rId3">
            <a:alphaModFix/>
          </a:blip>
          <a:srcRect l="53787" t="20338" r="15691" b="18345"/>
          <a:stretch/>
        </p:blipFill>
        <p:spPr>
          <a:xfrm>
            <a:off x="0" y="0"/>
            <a:ext cx="9143996" cy="5081667"/>
          </a:xfrm>
          <a:prstGeom prst="rect">
            <a:avLst/>
          </a:prstGeom>
          <a:noFill/>
          <a:ln>
            <a:noFill/>
          </a:ln>
        </p:spPr>
      </p:pic>
      <p:sp>
        <p:nvSpPr>
          <p:cNvPr id="58" name="Google Shape;58;p13"/>
          <p:cNvSpPr txBox="1"/>
          <p:nvPr/>
        </p:nvSpPr>
        <p:spPr>
          <a:xfrm>
            <a:off x="1224775" y="281987"/>
            <a:ext cx="6123300" cy="4610100"/>
          </a:xfrm>
          <a:prstGeom prst="rect">
            <a:avLst/>
          </a:prstGeom>
          <a:solidFill>
            <a:srgbClr val="F2F2F2"/>
          </a:solidFill>
          <a:ln>
            <a:noFill/>
          </a:ln>
        </p:spPr>
        <p:txBody>
          <a:bodyPr spcFirstLastPara="1" wrap="square" lIns="68575" tIns="34275" rIns="68575" bIns="34275" anchor="t" anchorCtr="0">
            <a:spAutoFit/>
          </a:bodyPr>
          <a:lstStyle/>
          <a:p>
            <a:pPr marL="0" lvl="0" indent="0" algn="ctr" rtl="0">
              <a:lnSpc>
                <a:spcPct val="100000"/>
              </a:lnSpc>
              <a:spcBef>
                <a:spcPts val="0"/>
              </a:spcBef>
              <a:spcAft>
                <a:spcPts val="0"/>
              </a:spcAft>
              <a:buSzPts val="1100"/>
              <a:buNone/>
            </a:pPr>
            <a:r>
              <a:rPr lang="en-GB" sz="1000" b="1">
                <a:solidFill>
                  <a:srgbClr val="0000FF"/>
                </a:solidFill>
                <a:latin typeface="Calibri"/>
                <a:ea typeface="Calibri"/>
                <a:cs typeface="Calibri"/>
                <a:sym typeface="Calibri"/>
              </a:rPr>
              <a:t>Spring Newsletter</a:t>
            </a:r>
            <a:r>
              <a:rPr lang="en-GB" b="1">
                <a:solidFill>
                  <a:srgbClr val="FF0000"/>
                </a:solidFill>
                <a:latin typeface="Calibri"/>
                <a:ea typeface="Calibri"/>
                <a:cs typeface="Calibri"/>
                <a:sym typeface="Calibri"/>
              </a:rPr>
              <a:t> </a:t>
            </a:r>
            <a:endParaRPr b="1">
              <a:solidFill>
                <a:srgbClr val="FF0000"/>
              </a:solidFill>
              <a:latin typeface="Calibri"/>
              <a:ea typeface="Calibri"/>
              <a:cs typeface="Calibri"/>
              <a:sym typeface="Calibri"/>
            </a:endParaRPr>
          </a:p>
          <a:p>
            <a:pPr marL="0" lvl="0" indent="0" algn="ctr" rtl="0">
              <a:lnSpc>
                <a:spcPct val="100000"/>
              </a:lnSpc>
              <a:spcBef>
                <a:spcPts val="0"/>
              </a:spcBef>
              <a:spcAft>
                <a:spcPts val="0"/>
              </a:spcAft>
              <a:buSzPts val="1100"/>
              <a:buNone/>
            </a:pPr>
            <a:r>
              <a:rPr lang="en-GB" sz="850" b="1">
                <a:solidFill>
                  <a:schemeClr val="dk1"/>
                </a:solidFill>
                <a:latin typeface="Calibri"/>
                <a:ea typeface="Calibri"/>
                <a:cs typeface="Calibri"/>
                <a:sym typeface="Calibri"/>
              </a:rPr>
              <a:t>What has been going on at Priory so far this year with our Service Pupil Premium and Pupil</a:t>
            </a:r>
            <a:br>
              <a:rPr lang="en-GB" sz="850" b="1">
                <a:solidFill>
                  <a:schemeClr val="dk1"/>
                </a:solidFill>
                <a:latin typeface="Calibri"/>
                <a:ea typeface="Calibri"/>
                <a:cs typeface="Calibri"/>
                <a:sym typeface="Calibri"/>
              </a:rPr>
            </a:br>
            <a:r>
              <a:rPr lang="en-GB" sz="850" b="1">
                <a:solidFill>
                  <a:schemeClr val="dk1"/>
                </a:solidFill>
                <a:latin typeface="Calibri"/>
                <a:ea typeface="Calibri"/>
                <a:cs typeface="Calibri"/>
                <a:sym typeface="Calibri"/>
              </a:rPr>
              <a:t> Premium students?</a:t>
            </a:r>
            <a:endParaRPr sz="850" b="1">
              <a:solidFill>
                <a:schemeClr val="dk1"/>
              </a:solidFill>
              <a:latin typeface="Calibri"/>
              <a:ea typeface="Calibri"/>
              <a:cs typeface="Calibri"/>
              <a:sym typeface="Calibri"/>
            </a:endParaRPr>
          </a:p>
          <a:p>
            <a:pPr marL="0" lvl="0" indent="0" algn="ctr" rtl="0">
              <a:lnSpc>
                <a:spcPct val="100000"/>
              </a:lnSpc>
              <a:spcBef>
                <a:spcPts val="0"/>
              </a:spcBef>
              <a:spcAft>
                <a:spcPts val="0"/>
              </a:spcAft>
              <a:buClr>
                <a:schemeClr val="dk1"/>
              </a:buClr>
              <a:buSzPts val="1100"/>
              <a:buFont typeface="Arial"/>
              <a:buNone/>
            </a:pP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GB" sz="850" b="1">
                <a:solidFill>
                  <a:schemeClr val="dk1"/>
                </a:solidFill>
                <a:latin typeface="Calibri"/>
                <a:ea typeface="Calibri"/>
                <a:cs typeface="Calibri"/>
                <a:sym typeface="Calibri"/>
              </a:rPr>
              <a:t>Well the year began with a fun day out on the Boleh sailing trip. A day that was organised by Boleh specifically for our students as they had impressed the crew so much in the previous year. From there, the students then requested a return visit for an overnight and, yet again, their impeccable behaviour and phenomenal attitude won out as Boleh were only two happy to say that yes, they would love to do that for us. So watch this pace! Unfortunately, my fair weather sailing means we are going to have to wait for the warmer weather!</a:t>
            </a:r>
            <a:endParaRPr sz="85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GB" sz="850" b="1">
                <a:solidFill>
                  <a:schemeClr val="dk1"/>
                </a:solidFill>
                <a:latin typeface="Calibri"/>
                <a:ea typeface="Calibri"/>
                <a:cs typeface="Calibri"/>
                <a:sym typeface="Calibri"/>
              </a:rPr>
              <a:t>We then went for our first trip over to Fort Nelson. A jam packed Christmas activities day, just the first of the days that we are hoping to go over. Ruth and Martin lead a phenomenal day for all and again, off the back of our wonderful students, we were invited back for another session;  to trial their Introduction to the British civil War day which we will be attending later this month.</a:t>
            </a:r>
            <a:endParaRPr sz="85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GB" sz="850" b="1">
                <a:solidFill>
                  <a:schemeClr val="dk1"/>
                </a:solidFill>
                <a:latin typeface="Calibri"/>
                <a:ea typeface="Calibri"/>
                <a:cs typeface="Calibri"/>
                <a:sym typeface="Calibri"/>
              </a:rPr>
              <a:t> </a:t>
            </a: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GB" sz="850" b="1">
                <a:solidFill>
                  <a:schemeClr val="dk1"/>
                </a:solidFill>
                <a:latin typeface="Calibri"/>
                <a:ea typeface="Calibri"/>
                <a:cs typeface="Calibri"/>
                <a:sym typeface="Calibri"/>
              </a:rPr>
              <a:t>Behind the scenes, there has also been lots of work going on with Aggies and the Portsmouth Military Kids charity, as we look at ways that we can support our military families and the wide range of activities that are out there for us. It was wonderful to learn that the Royal Navy Sailing Association, Youth Crew has extended their offerings to incorporate more days, more courses and extended the ages of those that can attend. I know we already have students that have signed up to participate this summer.</a:t>
            </a:r>
            <a:endParaRPr sz="85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GB" sz="850" b="1">
                <a:solidFill>
                  <a:schemeClr val="dk1"/>
                </a:solidFill>
                <a:latin typeface="Calibri"/>
                <a:ea typeface="Calibri"/>
                <a:cs typeface="Calibri"/>
                <a:sym typeface="Calibri"/>
              </a:rPr>
              <a:t>But it’s not all fun and games! Our year 10s signed up for Reading University’s Reading Scholars programme and were delighted by the offerings of Reading University. They have already had their first study skills session here at Priory with further sessions still to come each month until the final return - where they will present all of their hard work – back to Reading University in June this year. Again, they have been so impressed with our young people that they are already asking about doing more with them as they go into year 11. It makes me so proud!</a:t>
            </a:r>
            <a:endParaRPr sz="85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GB" sz="850" b="1">
                <a:solidFill>
                  <a:schemeClr val="dk1"/>
                </a:solidFill>
                <a:latin typeface="Calibri"/>
                <a:ea typeface="Calibri"/>
                <a:cs typeface="Calibri"/>
                <a:sym typeface="Calibri"/>
              </a:rPr>
              <a:t>Speaking of pride, I was literally filled with it after our recent visit form the Speaker’s Trust as yet again, our year 10s blew the visitors way. Following a fantastic day of learning about ways to present themselves, project their voices, use body language effectively, I was privileged to be a part of the fantastic speeches given by our young people; many on topics that were incredibly personal to them, offering insight and a really deep reflective experience for many. It was truly moving and I thank them all for sharing those experiences. From there, we have been invited to compete in the local upcoming Speaker’s Trust Competition for which some of the students will need to present to Mr Vaughan and our Senior Leadership team who will decide who goes through to those finals. They were just too good for me to choose!</a:t>
            </a:r>
            <a:endParaRPr sz="85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400"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GB" sz="850" b="1">
                <a:solidFill>
                  <a:schemeClr val="dk1"/>
                </a:solidFill>
                <a:latin typeface="Calibri"/>
                <a:ea typeface="Calibri"/>
                <a:cs typeface="Calibri"/>
                <a:sym typeface="Calibri"/>
              </a:rPr>
              <a:t>We still have lots more to come this year and I am really excited about the opportunities that are upcoming. So keep your eyes peeled for our next adventures! In the meantime, if there is anything that you would like more information on or anything I can do to help, please don’t hesitate to get in touch! cweeks@priorysouthsea.org</a:t>
            </a:r>
            <a:endParaRPr sz="850" b="1">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Words>
  <Application>Microsoft Office PowerPoint</Application>
  <PresentationFormat>On-screen Show (16:9)</PresentationFormat>
  <Paragraphs>15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Weeks</dc:creator>
  <cp:lastModifiedBy>Claire Weeks</cp:lastModifiedBy>
  <cp:revision>1</cp:revision>
  <dcterms:modified xsi:type="dcterms:W3CDTF">2025-02-26T12:03:29Z</dcterms:modified>
</cp:coreProperties>
</file>