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Lst>
  <p:sldSz cy="5143500" cx="9144000"/>
  <p:notesSz cx="6858000" cy="9144000"/>
  <p:embeddedFontLst>
    <p:embeddedFont>
      <p:font typeface="Gill Sans"/>
      <p:regular r:id="rId11"/>
      <p:bold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637788B-6DC1-4197-999F-C2EE7826AA6C}">
  <a:tblStyle styleId="{F637788B-6DC1-4197-999F-C2EE7826AA6C}"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34CBACD3-3E46-4B45-A80C-C647CD15C49F}" styleName="Table_1">
    <a:wholeTbl>
      <a:tcTxStyle b="off" i="off">
        <a:font>
          <a:latin typeface="Calibri"/>
          <a:ea typeface="Calibri"/>
          <a:cs typeface="Calibri"/>
        </a:font>
        <a:srgbClr val="000000"/>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F5E7649D-A627-48BE-9DC6-A6DCAB7BF4BF}" styleName="Table_2">
    <a:wholeTbl>
      <a:tcTxStyle b="off" i="off">
        <a:font>
          <a:latin typeface="Calibri"/>
          <a:ea typeface="Calibri"/>
          <a:cs typeface="Calibri"/>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rgbClr val="FFFFFF"/>
      </a:tcTxStyle>
      <a:tcStyle>
        <a:fill>
          <a:solidFill>
            <a:srgbClr val="4F81BD"/>
          </a:solidFill>
        </a:fill>
      </a:tcStyle>
    </a:lastCol>
    <a:firstCol>
      <a:tcTxStyle b="on" i="off">
        <a:font>
          <a:latin typeface="Calibri"/>
          <a:ea typeface="Calibri"/>
          <a:cs typeface="Calibri"/>
        </a:font>
        <a:srgbClr val="FFFFFF"/>
      </a:tcTxStyle>
      <a:tcStyle>
        <a:fill>
          <a:solidFill>
            <a:srgbClr val="4F81BD"/>
          </a:solidFill>
        </a:fill>
      </a:tcStyle>
    </a:firstCol>
    <a:lastRow>
      <a:tcTxStyle b="on" i="off">
        <a:font>
          <a:latin typeface="Calibri"/>
          <a:ea typeface="Calibri"/>
          <a:cs typeface="Calibri"/>
        </a:font>
        <a:srgbClr val="FFFFFF"/>
      </a:tcTxStyle>
      <a:tcStyle>
        <a:tcBdr>
          <a:top>
            <a:ln cap="flat" cmpd="sng" w="38100">
              <a:solidFill>
                <a:srgbClr val="FFFFFF"/>
              </a:solidFill>
              <a:prstDash val="solid"/>
              <a:round/>
              <a:headEnd len="sm" w="sm" type="none"/>
              <a:tailEnd len="sm" w="sm" type="none"/>
            </a:ln>
          </a:top>
        </a:tcBdr>
        <a:fill>
          <a:solidFill>
            <a:srgbClr val="4F81BD"/>
          </a:solidFill>
        </a:fill>
      </a:tcStyle>
    </a:lastRow>
    <a:seCell>
      <a:tcTxStyle b="off" i="off"/>
    </a:seCell>
    <a:swCell>
      <a:tcTxStyle b="off" i="off"/>
    </a:swCell>
    <a:firstRow>
      <a:tcTxStyle b="on" i="off">
        <a:font>
          <a:latin typeface="Calibri"/>
          <a:ea typeface="Calibri"/>
          <a:cs typeface="Calibri"/>
        </a:font>
        <a:srgbClr val="FFFFFF"/>
      </a:tcTxStyle>
      <a:tcStyle>
        <a:tcBdr>
          <a:bottom>
            <a:ln cap="flat" cmpd="sng" w="38100">
              <a:solidFill>
                <a:srgbClr val="FFFFFF"/>
              </a:solidFill>
              <a:prstDash val="solid"/>
              <a:round/>
              <a:headEnd len="sm" w="sm" type="none"/>
              <a:tailEnd len="sm" w="sm" type="none"/>
            </a:ln>
          </a:bottom>
        </a:tcBdr>
        <a:fill>
          <a:solidFill>
            <a:srgbClr val="4F81BD"/>
          </a:solidFill>
        </a:fill>
      </a:tcStyle>
    </a:firstRow>
    <a:neCell>
      <a:tcTxStyle b="off" i="off"/>
    </a:neCell>
    <a:nwCell>
      <a:tcTxStyle b="off" i="off"/>
    </a:nwCell>
  </a:tblStyle>
  <a:tblStyle styleId="{B93EF9DE-A402-4C8E-BCCC-C79423320753}" styleName="Table_3">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AF02852-788A-4498-B7BD-BD7AF0B20E89}" styleName="Table_4">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1" Type="http://schemas.openxmlformats.org/officeDocument/2006/relationships/font" Target="fonts/GillSans-regular.fntdata"/><Relationship Id="rId10" Type="http://schemas.openxmlformats.org/officeDocument/2006/relationships/slide" Target="slides/slide3.xml"/><Relationship Id="rId12" Type="http://schemas.openxmlformats.org/officeDocument/2006/relationships/font" Target="fonts/GillSans-bold.fntdata"/><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e92fed026a_0_1830:notes"/>
          <p:cNvSpPr/>
          <p:nvPr>
            <p:ph idx="2" type="sldImg"/>
          </p:nvPr>
        </p:nvSpPr>
        <p:spPr>
          <a:xfrm>
            <a:off x="381606"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g2e92fed026a_0_18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e92fed026a_0_1239:notes"/>
          <p:cNvSpPr/>
          <p:nvPr>
            <p:ph idx="2" type="sldImg"/>
          </p:nvPr>
        </p:nvSpPr>
        <p:spPr>
          <a:xfrm>
            <a:off x="381606"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g2e92fed026a_0_12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e92fed026a_0_986:notes"/>
          <p:cNvSpPr/>
          <p:nvPr>
            <p:ph idx="2" type="sldImg"/>
          </p:nvPr>
        </p:nvSpPr>
        <p:spPr>
          <a:xfrm>
            <a:off x="381606"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g2e92fed026a_0_9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2725" lIns="92725" spcFirstLastPara="1" rIns="92725" wrap="square" tIns="92725">
            <a:normAutofit/>
          </a:bodyPr>
          <a:lstStyle>
            <a:lvl1pPr lvl="0" rtl="0" algn="ctr">
              <a:spcBef>
                <a:spcPts val="0"/>
              </a:spcBef>
              <a:spcAft>
                <a:spcPts val="0"/>
              </a:spcAft>
              <a:buSzPts val="5300"/>
              <a:buNone/>
              <a:defRPr sz="5300"/>
            </a:lvl1pPr>
            <a:lvl2pPr lvl="1" rtl="0" algn="ctr">
              <a:spcBef>
                <a:spcPts val="0"/>
              </a:spcBef>
              <a:spcAft>
                <a:spcPts val="0"/>
              </a:spcAft>
              <a:buSzPts val="5300"/>
              <a:buNone/>
              <a:defRPr sz="5300"/>
            </a:lvl2pPr>
            <a:lvl3pPr lvl="2" rtl="0" algn="ctr">
              <a:spcBef>
                <a:spcPts val="0"/>
              </a:spcBef>
              <a:spcAft>
                <a:spcPts val="0"/>
              </a:spcAft>
              <a:buSzPts val="5300"/>
              <a:buNone/>
              <a:defRPr sz="5300"/>
            </a:lvl3pPr>
            <a:lvl4pPr lvl="3" rtl="0" algn="ctr">
              <a:spcBef>
                <a:spcPts val="0"/>
              </a:spcBef>
              <a:spcAft>
                <a:spcPts val="0"/>
              </a:spcAft>
              <a:buSzPts val="5300"/>
              <a:buNone/>
              <a:defRPr sz="5300"/>
            </a:lvl4pPr>
            <a:lvl5pPr lvl="4" rtl="0" algn="ctr">
              <a:spcBef>
                <a:spcPts val="0"/>
              </a:spcBef>
              <a:spcAft>
                <a:spcPts val="0"/>
              </a:spcAft>
              <a:buSzPts val="5300"/>
              <a:buNone/>
              <a:defRPr sz="5300"/>
            </a:lvl5pPr>
            <a:lvl6pPr lvl="5" rtl="0" algn="ctr">
              <a:spcBef>
                <a:spcPts val="0"/>
              </a:spcBef>
              <a:spcAft>
                <a:spcPts val="0"/>
              </a:spcAft>
              <a:buSzPts val="5300"/>
              <a:buNone/>
              <a:defRPr sz="5300"/>
            </a:lvl6pPr>
            <a:lvl7pPr lvl="6" rtl="0" algn="ctr">
              <a:spcBef>
                <a:spcPts val="0"/>
              </a:spcBef>
              <a:spcAft>
                <a:spcPts val="0"/>
              </a:spcAft>
              <a:buSzPts val="5300"/>
              <a:buNone/>
              <a:defRPr sz="5300"/>
            </a:lvl7pPr>
            <a:lvl8pPr lvl="7" rtl="0" algn="ctr">
              <a:spcBef>
                <a:spcPts val="0"/>
              </a:spcBef>
              <a:spcAft>
                <a:spcPts val="0"/>
              </a:spcAft>
              <a:buSzPts val="5300"/>
              <a:buNone/>
              <a:defRPr sz="5300"/>
            </a:lvl8pPr>
            <a:lvl9pPr lvl="8" rtl="0" algn="ctr">
              <a:spcBef>
                <a:spcPts val="0"/>
              </a:spcBef>
              <a:spcAft>
                <a:spcPts val="0"/>
              </a:spcAft>
              <a:buSzPts val="5300"/>
              <a:buNone/>
              <a:defRPr sz="53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2725" lIns="92725" spcFirstLastPara="1" rIns="92725" wrap="square" tIns="927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2725" lIns="92725" spcFirstLastPara="1" rIns="92725" wrap="square" tIns="927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2725" lIns="92725" spcFirstLastPara="1" rIns="92725" wrap="square" tIns="927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2725" lIns="92725" spcFirstLastPara="1" rIns="92725" wrap="square" tIns="92725">
            <a:normAutofit/>
          </a:bodyPr>
          <a:lstStyle>
            <a:lvl1pPr indent="-349250" lvl="0" marL="457200" rtl="0">
              <a:spcBef>
                <a:spcPts val="0"/>
              </a:spcBef>
              <a:spcAft>
                <a:spcPts val="0"/>
              </a:spcAft>
              <a:buSzPts val="1900"/>
              <a:buChar char="●"/>
              <a:defRPr/>
            </a:lvl1pPr>
            <a:lvl2pPr indent="-323850" lvl="1" marL="914400" rtl="0">
              <a:spcBef>
                <a:spcPts val="0"/>
              </a:spcBef>
              <a:spcAft>
                <a:spcPts val="0"/>
              </a:spcAft>
              <a:buSzPts val="1500"/>
              <a:buChar char="○"/>
              <a:defRPr/>
            </a:lvl2pPr>
            <a:lvl3pPr indent="-323850" lvl="2" marL="1371600" rtl="0">
              <a:spcBef>
                <a:spcPts val="0"/>
              </a:spcBef>
              <a:spcAft>
                <a:spcPts val="0"/>
              </a:spcAft>
              <a:buSzPts val="1500"/>
              <a:buChar char="■"/>
              <a:defRPr/>
            </a:lvl3pPr>
            <a:lvl4pPr indent="-323850" lvl="3" marL="1828800" rtl="0">
              <a:spcBef>
                <a:spcPts val="0"/>
              </a:spcBef>
              <a:spcAft>
                <a:spcPts val="0"/>
              </a:spcAft>
              <a:buSzPts val="1500"/>
              <a:buChar char="●"/>
              <a:defRPr/>
            </a:lvl4pPr>
            <a:lvl5pPr indent="-323850" lvl="4" marL="2286000" rtl="0">
              <a:spcBef>
                <a:spcPts val="0"/>
              </a:spcBef>
              <a:spcAft>
                <a:spcPts val="0"/>
              </a:spcAft>
              <a:buSzPts val="1500"/>
              <a:buChar char="○"/>
              <a:defRPr/>
            </a:lvl5pPr>
            <a:lvl6pPr indent="-323850" lvl="5" marL="2743200" rtl="0">
              <a:spcBef>
                <a:spcPts val="0"/>
              </a:spcBef>
              <a:spcAft>
                <a:spcPts val="0"/>
              </a:spcAft>
              <a:buSzPts val="1500"/>
              <a:buChar char="■"/>
              <a:defRPr/>
            </a:lvl6pPr>
            <a:lvl7pPr indent="-323850" lvl="6" marL="3200400" rtl="0">
              <a:spcBef>
                <a:spcPts val="0"/>
              </a:spcBef>
              <a:spcAft>
                <a:spcPts val="0"/>
              </a:spcAft>
              <a:buSzPts val="1500"/>
              <a:buChar char="●"/>
              <a:defRPr/>
            </a:lvl7pPr>
            <a:lvl8pPr indent="-323850" lvl="7" marL="3657600" rtl="0">
              <a:spcBef>
                <a:spcPts val="0"/>
              </a:spcBef>
              <a:spcAft>
                <a:spcPts val="0"/>
              </a:spcAft>
              <a:buSzPts val="1500"/>
              <a:buChar char="○"/>
              <a:defRPr/>
            </a:lvl8pPr>
            <a:lvl9pPr indent="-323850" lvl="8" marL="4114800" rtl="0">
              <a:spcBef>
                <a:spcPts val="0"/>
              </a:spcBef>
              <a:spcAft>
                <a:spcPts val="0"/>
              </a:spcAft>
              <a:buSzPts val="15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2725" lIns="92725" spcFirstLastPara="1" rIns="92725" wrap="square" tIns="927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2725" lIns="92725" spcFirstLastPara="1" rIns="92725" wrap="square" tIns="92725">
            <a:normAutofit/>
          </a:bodyPr>
          <a:lstStyle>
            <a:lvl1pPr indent="-323850" lvl="0" marL="457200" rtl="0">
              <a:spcBef>
                <a:spcPts val="0"/>
              </a:spcBef>
              <a:spcAft>
                <a:spcPts val="0"/>
              </a:spcAft>
              <a:buSzPts val="1500"/>
              <a:buChar char="●"/>
              <a:defRPr sz="15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2725" lIns="92725" spcFirstLastPara="1" rIns="92725" wrap="square" tIns="92725">
            <a:normAutofit/>
          </a:bodyPr>
          <a:lstStyle>
            <a:lvl1pPr indent="-323850" lvl="0" marL="457200" rtl="0">
              <a:spcBef>
                <a:spcPts val="0"/>
              </a:spcBef>
              <a:spcAft>
                <a:spcPts val="0"/>
              </a:spcAft>
              <a:buSzPts val="1500"/>
              <a:buChar char="●"/>
              <a:defRPr sz="15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2725" lIns="92725" spcFirstLastPara="1" rIns="92725" wrap="square" tIns="927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2725" lIns="92725" spcFirstLastPara="1" rIns="92725" wrap="square" tIns="927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2725" lIns="92725" spcFirstLastPara="1" rIns="92725" wrap="square" tIns="927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2725" lIns="92725" spcFirstLastPara="1" rIns="92725" wrap="square" tIns="92725">
            <a:normAutofit/>
          </a:bodyPr>
          <a:lstStyle>
            <a:lvl1pPr lvl="0" rtl="0">
              <a:spcBef>
                <a:spcPts val="0"/>
              </a:spcBef>
              <a:spcAft>
                <a:spcPts val="0"/>
              </a:spcAft>
              <a:buSzPts val="4900"/>
              <a:buNone/>
              <a:defRPr sz="4900"/>
            </a:lvl1pPr>
            <a:lvl2pPr lvl="1" rtl="0">
              <a:spcBef>
                <a:spcPts val="0"/>
              </a:spcBef>
              <a:spcAft>
                <a:spcPts val="0"/>
              </a:spcAft>
              <a:buSzPts val="4900"/>
              <a:buNone/>
              <a:defRPr sz="4900"/>
            </a:lvl2pPr>
            <a:lvl3pPr lvl="2" rtl="0">
              <a:spcBef>
                <a:spcPts val="0"/>
              </a:spcBef>
              <a:spcAft>
                <a:spcPts val="0"/>
              </a:spcAft>
              <a:buSzPts val="4900"/>
              <a:buNone/>
              <a:defRPr sz="4900"/>
            </a:lvl3pPr>
            <a:lvl4pPr lvl="3" rtl="0">
              <a:spcBef>
                <a:spcPts val="0"/>
              </a:spcBef>
              <a:spcAft>
                <a:spcPts val="0"/>
              </a:spcAft>
              <a:buSzPts val="4900"/>
              <a:buNone/>
              <a:defRPr sz="4900"/>
            </a:lvl4pPr>
            <a:lvl5pPr lvl="4" rtl="0">
              <a:spcBef>
                <a:spcPts val="0"/>
              </a:spcBef>
              <a:spcAft>
                <a:spcPts val="0"/>
              </a:spcAft>
              <a:buSzPts val="4900"/>
              <a:buNone/>
              <a:defRPr sz="4900"/>
            </a:lvl5pPr>
            <a:lvl6pPr lvl="5" rtl="0">
              <a:spcBef>
                <a:spcPts val="0"/>
              </a:spcBef>
              <a:spcAft>
                <a:spcPts val="0"/>
              </a:spcAft>
              <a:buSzPts val="4900"/>
              <a:buNone/>
              <a:defRPr sz="4900"/>
            </a:lvl6pPr>
            <a:lvl7pPr lvl="6" rtl="0">
              <a:spcBef>
                <a:spcPts val="0"/>
              </a:spcBef>
              <a:spcAft>
                <a:spcPts val="0"/>
              </a:spcAft>
              <a:buSzPts val="4900"/>
              <a:buNone/>
              <a:defRPr sz="4900"/>
            </a:lvl7pPr>
            <a:lvl8pPr lvl="7" rtl="0">
              <a:spcBef>
                <a:spcPts val="0"/>
              </a:spcBef>
              <a:spcAft>
                <a:spcPts val="0"/>
              </a:spcAft>
              <a:buSzPts val="4900"/>
              <a:buNone/>
              <a:defRPr sz="4900"/>
            </a:lvl8pPr>
            <a:lvl9pPr lvl="8" rtl="0">
              <a:spcBef>
                <a:spcPts val="0"/>
              </a:spcBef>
              <a:spcAft>
                <a:spcPts val="0"/>
              </a:spcAft>
              <a:buSzPts val="4900"/>
              <a:buNone/>
              <a:defRPr sz="49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2725" lIns="92725" spcFirstLastPara="1" rIns="92725" wrap="square" tIns="927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2725" lIns="92725" spcFirstLastPara="1" rIns="92725" wrap="square" tIns="92725">
            <a:normAutofit/>
          </a:bodyPr>
          <a:lstStyle>
            <a:lvl1pPr lvl="0" rtl="0" algn="ctr">
              <a:spcBef>
                <a:spcPts val="0"/>
              </a:spcBef>
              <a:spcAft>
                <a:spcPts val="0"/>
              </a:spcAft>
              <a:buSzPts val="4300"/>
              <a:buNone/>
              <a:defRPr sz="43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2725" lIns="92725" spcFirstLastPara="1" rIns="92725" wrap="square" tIns="927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2725" lIns="92725" spcFirstLastPara="1" rIns="92725" wrap="square" tIns="92725">
            <a:normAutofit/>
          </a:bodyPr>
          <a:lstStyle>
            <a:lvl1pPr indent="-349250" lvl="0" marL="457200" rtl="0">
              <a:spcBef>
                <a:spcPts val="0"/>
              </a:spcBef>
              <a:spcAft>
                <a:spcPts val="0"/>
              </a:spcAft>
              <a:buSzPts val="1900"/>
              <a:buChar char="●"/>
              <a:defRPr/>
            </a:lvl1pPr>
            <a:lvl2pPr indent="-323850" lvl="1" marL="914400" rtl="0">
              <a:spcBef>
                <a:spcPts val="0"/>
              </a:spcBef>
              <a:spcAft>
                <a:spcPts val="0"/>
              </a:spcAft>
              <a:buSzPts val="1500"/>
              <a:buChar char="○"/>
              <a:defRPr/>
            </a:lvl2pPr>
            <a:lvl3pPr indent="-323850" lvl="2" marL="1371600" rtl="0">
              <a:spcBef>
                <a:spcPts val="0"/>
              </a:spcBef>
              <a:spcAft>
                <a:spcPts val="0"/>
              </a:spcAft>
              <a:buSzPts val="1500"/>
              <a:buChar char="■"/>
              <a:defRPr/>
            </a:lvl3pPr>
            <a:lvl4pPr indent="-323850" lvl="3" marL="1828800" rtl="0">
              <a:spcBef>
                <a:spcPts val="0"/>
              </a:spcBef>
              <a:spcAft>
                <a:spcPts val="0"/>
              </a:spcAft>
              <a:buSzPts val="1500"/>
              <a:buChar char="●"/>
              <a:defRPr/>
            </a:lvl4pPr>
            <a:lvl5pPr indent="-323850" lvl="4" marL="2286000" rtl="0">
              <a:spcBef>
                <a:spcPts val="0"/>
              </a:spcBef>
              <a:spcAft>
                <a:spcPts val="0"/>
              </a:spcAft>
              <a:buSzPts val="1500"/>
              <a:buChar char="○"/>
              <a:defRPr/>
            </a:lvl5pPr>
            <a:lvl6pPr indent="-323850" lvl="5" marL="2743200" rtl="0">
              <a:spcBef>
                <a:spcPts val="0"/>
              </a:spcBef>
              <a:spcAft>
                <a:spcPts val="0"/>
              </a:spcAft>
              <a:buSzPts val="1500"/>
              <a:buChar char="■"/>
              <a:defRPr/>
            </a:lvl6pPr>
            <a:lvl7pPr indent="-323850" lvl="6" marL="3200400" rtl="0">
              <a:spcBef>
                <a:spcPts val="0"/>
              </a:spcBef>
              <a:spcAft>
                <a:spcPts val="0"/>
              </a:spcAft>
              <a:buSzPts val="1500"/>
              <a:buChar char="●"/>
              <a:defRPr/>
            </a:lvl7pPr>
            <a:lvl8pPr indent="-323850" lvl="7" marL="3657600" rtl="0">
              <a:spcBef>
                <a:spcPts val="0"/>
              </a:spcBef>
              <a:spcAft>
                <a:spcPts val="0"/>
              </a:spcAft>
              <a:buSzPts val="1500"/>
              <a:buChar char="○"/>
              <a:defRPr/>
            </a:lvl8pPr>
            <a:lvl9pPr indent="-323850" lvl="8" marL="4114800" rtl="0">
              <a:spcBef>
                <a:spcPts val="0"/>
              </a:spcBef>
              <a:spcAft>
                <a:spcPts val="0"/>
              </a:spcAft>
              <a:buSzPts val="15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2725" lIns="92725" spcFirstLastPara="1" rIns="92725" wrap="square" tIns="92725">
            <a:normAutofit/>
          </a:bodyPr>
          <a:lstStyle>
            <a:lvl1pPr indent="-228600" lvl="0" marL="457200" rtl="0">
              <a:lnSpc>
                <a:spcPct val="100000"/>
              </a:lnSpc>
              <a:spcBef>
                <a:spcPts val="0"/>
              </a:spcBef>
              <a:spcAft>
                <a:spcPts val="0"/>
              </a:spcAft>
              <a:buSzPts val="19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2725" lIns="92725" spcFirstLastPara="1" rIns="92725" wrap="square" tIns="92725">
            <a:normAutofit/>
          </a:bodyPr>
          <a:lstStyle>
            <a:lvl1pPr lvl="0" rtl="0" algn="ctr">
              <a:spcBef>
                <a:spcPts val="0"/>
              </a:spcBef>
              <a:spcAft>
                <a:spcPts val="0"/>
              </a:spcAft>
              <a:buSzPts val="12200"/>
              <a:buNone/>
              <a:defRPr sz="12200"/>
            </a:lvl1pPr>
            <a:lvl2pPr lvl="1" rtl="0" algn="ctr">
              <a:spcBef>
                <a:spcPts val="0"/>
              </a:spcBef>
              <a:spcAft>
                <a:spcPts val="0"/>
              </a:spcAft>
              <a:buSzPts val="12200"/>
              <a:buNone/>
              <a:defRPr sz="12200"/>
            </a:lvl2pPr>
            <a:lvl3pPr lvl="2" rtl="0" algn="ctr">
              <a:spcBef>
                <a:spcPts val="0"/>
              </a:spcBef>
              <a:spcAft>
                <a:spcPts val="0"/>
              </a:spcAft>
              <a:buSzPts val="12200"/>
              <a:buNone/>
              <a:defRPr sz="12200"/>
            </a:lvl3pPr>
            <a:lvl4pPr lvl="3" rtl="0" algn="ctr">
              <a:spcBef>
                <a:spcPts val="0"/>
              </a:spcBef>
              <a:spcAft>
                <a:spcPts val="0"/>
              </a:spcAft>
              <a:buSzPts val="12200"/>
              <a:buNone/>
              <a:defRPr sz="12200"/>
            </a:lvl4pPr>
            <a:lvl5pPr lvl="4" rtl="0" algn="ctr">
              <a:spcBef>
                <a:spcPts val="0"/>
              </a:spcBef>
              <a:spcAft>
                <a:spcPts val="0"/>
              </a:spcAft>
              <a:buSzPts val="12200"/>
              <a:buNone/>
              <a:defRPr sz="12200"/>
            </a:lvl5pPr>
            <a:lvl6pPr lvl="5" rtl="0" algn="ctr">
              <a:spcBef>
                <a:spcPts val="0"/>
              </a:spcBef>
              <a:spcAft>
                <a:spcPts val="0"/>
              </a:spcAft>
              <a:buSzPts val="12200"/>
              <a:buNone/>
              <a:defRPr sz="12200"/>
            </a:lvl6pPr>
            <a:lvl7pPr lvl="6" rtl="0" algn="ctr">
              <a:spcBef>
                <a:spcPts val="0"/>
              </a:spcBef>
              <a:spcAft>
                <a:spcPts val="0"/>
              </a:spcAft>
              <a:buSzPts val="12200"/>
              <a:buNone/>
              <a:defRPr sz="12200"/>
            </a:lvl7pPr>
            <a:lvl8pPr lvl="7" rtl="0" algn="ctr">
              <a:spcBef>
                <a:spcPts val="0"/>
              </a:spcBef>
              <a:spcAft>
                <a:spcPts val="0"/>
              </a:spcAft>
              <a:buSzPts val="12200"/>
              <a:buNone/>
              <a:defRPr sz="12200"/>
            </a:lvl8pPr>
            <a:lvl9pPr lvl="8" rtl="0" algn="ctr">
              <a:spcBef>
                <a:spcPts val="0"/>
              </a:spcBef>
              <a:spcAft>
                <a:spcPts val="0"/>
              </a:spcAft>
              <a:buSzPts val="12200"/>
              <a:buNone/>
              <a:defRPr sz="122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2725" lIns="92725" spcFirstLastPara="1" rIns="92725" wrap="square" tIns="92725">
            <a:normAutofit/>
          </a:bodyPr>
          <a:lstStyle>
            <a:lvl1pPr indent="-349250" lvl="0" marL="457200" rtl="0" algn="ctr">
              <a:spcBef>
                <a:spcPts val="0"/>
              </a:spcBef>
              <a:spcAft>
                <a:spcPts val="0"/>
              </a:spcAft>
              <a:buSzPts val="1900"/>
              <a:buChar char="●"/>
              <a:defRPr/>
            </a:lvl1pPr>
            <a:lvl2pPr indent="-323850" lvl="1" marL="914400" rtl="0" algn="ctr">
              <a:spcBef>
                <a:spcPts val="0"/>
              </a:spcBef>
              <a:spcAft>
                <a:spcPts val="0"/>
              </a:spcAft>
              <a:buSzPts val="1500"/>
              <a:buChar char="○"/>
              <a:defRPr/>
            </a:lvl2pPr>
            <a:lvl3pPr indent="-323850" lvl="2" marL="1371600" rtl="0" algn="ctr">
              <a:spcBef>
                <a:spcPts val="0"/>
              </a:spcBef>
              <a:spcAft>
                <a:spcPts val="0"/>
              </a:spcAft>
              <a:buSzPts val="1500"/>
              <a:buChar char="■"/>
              <a:defRPr/>
            </a:lvl3pPr>
            <a:lvl4pPr indent="-323850" lvl="3" marL="1828800" rtl="0" algn="ctr">
              <a:spcBef>
                <a:spcPts val="0"/>
              </a:spcBef>
              <a:spcAft>
                <a:spcPts val="0"/>
              </a:spcAft>
              <a:buSzPts val="1500"/>
              <a:buChar char="●"/>
              <a:defRPr/>
            </a:lvl4pPr>
            <a:lvl5pPr indent="-323850" lvl="4" marL="2286000" rtl="0" algn="ctr">
              <a:spcBef>
                <a:spcPts val="0"/>
              </a:spcBef>
              <a:spcAft>
                <a:spcPts val="0"/>
              </a:spcAft>
              <a:buSzPts val="1500"/>
              <a:buChar char="○"/>
              <a:defRPr/>
            </a:lvl5pPr>
            <a:lvl6pPr indent="-323850" lvl="5" marL="2743200" rtl="0" algn="ctr">
              <a:spcBef>
                <a:spcPts val="0"/>
              </a:spcBef>
              <a:spcAft>
                <a:spcPts val="0"/>
              </a:spcAft>
              <a:buSzPts val="1500"/>
              <a:buChar char="■"/>
              <a:defRPr/>
            </a:lvl6pPr>
            <a:lvl7pPr indent="-323850" lvl="6" marL="3200400" rtl="0" algn="ctr">
              <a:spcBef>
                <a:spcPts val="0"/>
              </a:spcBef>
              <a:spcAft>
                <a:spcPts val="0"/>
              </a:spcAft>
              <a:buSzPts val="1500"/>
              <a:buChar char="●"/>
              <a:defRPr/>
            </a:lvl7pPr>
            <a:lvl8pPr indent="-323850" lvl="7" marL="3657600" rtl="0" algn="ctr">
              <a:spcBef>
                <a:spcPts val="0"/>
              </a:spcBef>
              <a:spcAft>
                <a:spcPts val="0"/>
              </a:spcAft>
              <a:buSzPts val="1500"/>
              <a:buChar char="○"/>
              <a:defRPr/>
            </a:lvl8pPr>
            <a:lvl9pPr indent="-323850" lvl="8" marL="4114800" rtl="0" algn="ctr">
              <a:spcBef>
                <a:spcPts val="0"/>
              </a:spcBef>
              <a:spcAft>
                <a:spcPts val="0"/>
              </a:spcAft>
              <a:buSzPts val="15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2725" lIns="92725" spcFirstLastPara="1" rIns="92725" wrap="square" tIns="927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4" name="Shape 54"/>
        <p:cNvGrpSpPr/>
        <p:nvPr/>
      </p:nvGrpSpPr>
      <p:grpSpPr>
        <a:xfrm>
          <a:off x="0" y="0"/>
          <a:ext cx="0" cy="0"/>
          <a:chOff x="0" y="0"/>
          <a:chExt cx="0" cy="0"/>
        </a:xfrm>
      </p:grpSpPr>
      <p:sp>
        <p:nvSpPr>
          <p:cNvPr id="55" name="Google Shape;55;p14"/>
          <p:cNvSpPr txBox="1"/>
          <p:nvPr>
            <p:ph type="title"/>
          </p:nvPr>
        </p:nvSpPr>
        <p:spPr>
          <a:xfrm>
            <a:off x="311718" y="445044"/>
            <a:ext cx="8520900" cy="572700"/>
          </a:xfrm>
          <a:prstGeom prst="rect">
            <a:avLst/>
          </a:prstGeom>
          <a:noFill/>
          <a:ln>
            <a:noFill/>
          </a:ln>
        </p:spPr>
        <p:txBody>
          <a:bodyPr anchorCtr="0" anchor="t" bIns="92725" lIns="92725" spcFirstLastPara="1" rIns="92725" wrap="square" tIns="927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56" name="Google Shape;56;p14"/>
          <p:cNvSpPr txBox="1"/>
          <p:nvPr>
            <p:ph idx="1" type="body"/>
          </p:nvPr>
        </p:nvSpPr>
        <p:spPr>
          <a:xfrm>
            <a:off x="311718" y="1152525"/>
            <a:ext cx="8520900" cy="3416400"/>
          </a:xfrm>
          <a:prstGeom prst="rect">
            <a:avLst/>
          </a:prstGeom>
          <a:noFill/>
          <a:ln>
            <a:noFill/>
          </a:ln>
        </p:spPr>
        <p:txBody>
          <a:bodyPr anchorCtr="0" anchor="t" bIns="92725" lIns="92725" spcFirstLastPara="1" rIns="92725" wrap="square" tIns="92725">
            <a:noAutofit/>
          </a:bodyPr>
          <a:lstStyle>
            <a:lvl1pPr indent="-349250" lvl="0" marL="457200" rtl="0" algn="l">
              <a:lnSpc>
                <a:spcPct val="115000"/>
              </a:lnSpc>
              <a:spcBef>
                <a:spcPts val="0"/>
              </a:spcBef>
              <a:spcAft>
                <a:spcPts val="0"/>
              </a:spcAft>
              <a:buSzPts val="1900"/>
              <a:buChar char="●"/>
              <a:defRPr/>
            </a:lvl1pPr>
            <a:lvl2pPr indent="-323850" lvl="1" marL="914400" rtl="0" algn="l">
              <a:lnSpc>
                <a:spcPct val="115000"/>
              </a:lnSpc>
              <a:spcBef>
                <a:spcPts val="1600"/>
              </a:spcBef>
              <a:spcAft>
                <a:spcPts val="0"/>
              </a:spcAft>
              <a:buSzPts val="1500"/>
              <a:buChar char="○"/>
              <a:defRPr/>
            </a:lvl2pPr>
            <a:lvl3pPr indent="-323850" lvl="2" marL="1371600" rtl="0" algn="l">
              <a:lnSpc>
                <a:spcPct val="115000"/>
              </a:lnSpc>
              <a:spcBef>
                <a:spcPts val="1600"/>
              </a:spcBef>
              <a:spcAft>
                <a:spcPts val="0"/>
              </a:spcAft>
              <a:buSzPts val="1500"/>
              <a:buChar char="■"/>
              <a:defRPr/>
            </a:lvl3pPr>
            <a:lvl4pPr indent="-323850" lvl="3" marL="1828800" rtl="0" algn="l">
              <a:lnSpc>
                <a:spcPct val="115000"/>
              </a:lnSpc>
              <a:spcBef>
                <a:spcPts val="1600"/>
              </a:spcBef>
              <a:spcAft>
                <a:spcPts val="0"/>
              </a:spcAft>
              <a:buSzPts val="1500"/>
              <a:buChar char="●"/>
              <a:defRPr/>
            </a:lvl4pPr>
            <a:lvl5pPr indent="-323850" lvl="4" marL="2286000" rtl="0" algn="l">
              <a:lnSpc>
                <a:spcPct val="115000"/>
              </a:lnSpc>
              <a:spcBef>
                <a:spcPts val="1600"/>
              </a:spcBef>
              <a:spcAft>
                <a:spcPts val="0"/>
              </a:spcAft>
              <a:buSzPts val="1500"/>
              <a:buChar char="○"/>
              <a:defRPr/>
            </a:lvl5pPr>
            <a:lvl6pPr indent="-323850" lvl="5" marL="2743200" rtl="0" algn="l">
              <a:lnSpc>
                <a:spcPct val="115000"/>
              </a:lnSpc>
              <a:spcBef>
                <a:spcPts val="1600"/>
              </a:spcBef>
              <a:spcAft>
                <a:spcPts val="0"/>
              </a:spcAft>
              <a:buSzPts val="1500"/>
              <a:buChar char="■"/>
              <a:defRPr/>
            </a:lvl6pPr>
            <a:lvl7pPr indent="-323850" lvl="6" marL="3200400" rtl="0" algn="l">
              <a:lnSpc>
                <a:spcPct val="115000"/>
              </a:lnSpc>
              <a:spcBef>
                <a:spcPts val="1600"/>
              </a:spcBef>
              <a:spcAft>
                <a:spcPts val="0"/>
              </a:spcAft>
              <a:buSzPts val="1500"/>
              <a:buChar char="●"/>
              <a:defRPr/>
            </a:lvl7pPr>
            <a:lvl8pPr indent="-323850" lvl="7" marL="3657600" rtl="0" algn="l">
              <a:lnSpc>
                <a:spcPct val="115000"/>
              </a:lnSpc>
              <a:spcBef>
                <a:spcPts val="1600"/>
              </a:spcBef>
              <a:spcAft>
                <a:spcPts val="0"/>
              </a:spcAft>
              <a:buSzPts val="1500"/>
              <a:buChar char="○"/>
              <a:defRPr/>
            </a:lvl8pPr>
            <a:lvl9pPr indent="-323850" lvl="8" marL="4114800" rtl="0" algn="l">
              <a:lnSpc>
                <a:spcPct val="115000"/>
              </a:lnSpc>
              <a:spcBef>
                <a:spcPts val="1600"/>
              </a:spcBef>
              <a:spcAft>
                <a:spcPts val="1600"/>
              </a:spcAft>
              <a:buSzPts val="1500"/>
              <a:buChar char="■"/>
              <a:defRPr/>
            </a:lvl9pPr>
          </a:lstStyle>
          <a:p/>
        </p:txBody>
      </p:sp>
      <p:sp>
        <p:nvSpPr>
          <p:cNvPr id="57" name="Google Shape;57;p14"/>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sp>
        <p:nvSpPr>
          <p:cNvPr id="59" name="Google Shape;59;p15"/>
          <p:cNvSpPr txBox="1"/>
          <p:nvPr>
            <p:ph type="ctrTitle"/>
          </p:nvPr>
        </p:nvSpPr>
        <p:spPr>
          <a:xfrm>
            <a:off x="311726" y="744607"/>
            <a:ext cx="8520900" cy="2052600"/>
          </a:xfrm>
          <a:prstGeom prst="rect">
            <a:avLst/>
          </a:prstGeom>
          <a:noFill/>
          <a:ln>
            <a:noFill/>
          </a:ln>
        </p:spPr>
        <p:txBody>
          <a:bodyPr anchorCtr="0" anchor="b" bIns="92725" lIns="92725" spcFirstLastPara="1" rIns="92725" wrap="square" tIns="92725">
            <a:noAutofit/>
          </a:bodyPr>
          <a:lstStyle>
            <a:lvl1pPr lvl="0" rtl="0" algn="ctr">
              <a:lnSpc>
                <a:spcPct val="100000"/>
              </a:lnSpc>
              <a:spcBef>
                <a:spcPts val="0"/>
              </a:spcBef>
              <a:spcAft>
                <a:spcPts val="0"/>
              </a:spcAft>
              <a:buSzPts val="5300"/>
              <a:buNone/>
              <a:defRPr sz="5300"/>
            </a:lvl1pPr>
            <a:lvl2pPr lvl="1" rtl="0" algn="ctr">
              <a:lnSpc>
                <a:spcPct val="100000"/>
              </a:lnSpc>
              <a:spcBef>
                <a:spcPts val="0"/>
              </a:spcBef>
              <a:spcAft>
                <a:spcPts val="0"/>
              </a:spcAft>
              <a:buSzPts val="5300"/>
              <a:buNone/>
              <a:defRPr sz="5300"/>
            </a:lvl2pPr>
            <a:lvl3pPr lvl="2" rtl="0" algn="ctr">
              <a:lnSpc>
                <a:spcPct val="100000"/>
              </a:lnSpc>
              <a:spcBef>
                <a:spcPts val="0"/>
              </a:spcBef>
              <a:spcAft>
                <a:spcPts val="0"/>
              </a:spcAft>
              <a:buSzPts val="5300"/>
              <a:buNone/>
              <a:defRPr sz="5300"/>
            </a:lvl3pPr>
            <a:lvl4pPr lvl="3" rtl="0" algn="ctr">
              <a:lnSpc>
                <a:spcPct val="100000"/>
              </a:lnSpc>
              <a:spcBef>
                <a:spcPts val="0"/>
              </a:spcBef>
              <a:spcAft>
                <a:spcPts val="0"/>
              </a:spcAft>
              <a:buSzPts val="5300"/>
              <a:buNone/>
              <a:defRPr sz="5300"/>
            </a:lvl4pPr>
            <a:lvl5pPr lvl="4" rtl="0" algn="ctr">
              <a:lnSpc>
                <a:spcPct val="100000"/>
              </a:lnSpc>
              <a:spcBef>
                <a:spcPts val="0"/>
              </a:spcBef>
              <a:spcAft>
                <a:spcPts val="0"/>
              </a:spcAft>
              <a:buSzPts val="5300"/>
              <a:buNone/>
              <a:defRPr sz="5300"/>
            </a:lvl5pPr>
            <a:lvl6pPr lvl="5" rtl="0" algn="ctr">
              <a:lnSpc>
                <a:spcPct val="100000"/>
              </a:lnSpc>
              <a:spcBef>
                <a:spcPts val="0"/>
              </a:spcBef>
              <a:spcAft>
                <a:spcPts val="0"/>
              </a:spcAft>
              <a:buSzPts val="5300"/>
              <a:buNone/>
              <a:defRPr sz="5300"/>
            </a:lvl6pPr>
            <a:lvl7pPr lvl="6" rtl="0" algn="ctr">
              <a:lnSpc>
                <a:spcPct val="100000"/>
              </a:lnSpc>
              <a:spcBef>
                <a:spcPts val="0"/>
              </a:spcBef>
              <a:spcAft>
                <a:spcPts val="0"/>
              </a:spcAft>
              <a:buSzPts val="5300"/>
              <a:buNone/>
              <a:defRPr sz="5300"/>
            </a:lvl7pPr>
            <a:lvl8pPr lvl="7" rtl="0" algn="ctr">
              <a:lnSpc>
                <a:spcPct val="100000"/>
              </a:lnSpc>
              <a:spcBef>
                <a:spcPts val="0"/>
              </a:spcBef>
              <a:spcAft>
                <a:spcPts val="0"/>
              </a:spcAft>
              <a:buSzPts val="5300"/>
              <a:buNone/>
              <a:defRPr sz="5300"/>
            </a:lvl8pPr>
            <a:lvl9pPr lvl="8" rtl="0" algn="ctr">
              <a:lnSpc>
                <a:spcPct val="100000"/>
              </a:lnSpc>
              <a:spcBef>
                <a:spcPts val="0"/>
              </a:spcBef>
              <a:spcAft>
                <a:spcPts val="0"/>
              </a:spcAft>
              <a:buSzPts val="5300"/>
              <a:buNone/>
              <a:defRPr sz="5300"/>
            </a:lvl9pPr>
          </a:lstStyle>
          <a:p/>
        </p:txBody>
      </p:sp>
      <p:sp>
        <p:nvSpPr>
          <p:cNvPr id="60" name="Google Shape;60;p15"/>
          <p:cNvSpPr txBox="1"/>
          <p:nvPr>
            <p:ph idx="1" type="subTitle"/>
          </p:nvPr>
        </p:nvSpPr>
        <p:spPr>
          <a:xfrm>
            <a:off x="311718" y="2834247"/>
            <a:ext cx="8520900" cy="792600"/>
          </a:xfrm>
          <a:prstGeom prst="rect">
            <a:avLst/>
          </a:prstGeom>
          <a:noFill/>
          <a:ln>
            <a:noFill/>
          </a:ln>
        </p:spPr>
        <p:txBody>
          <a:bodyPr anchorCtr="0" anchor="t" bIns="92725" lIns="92725" spcFirstLastPara="1" rIns="92725" wrap="square" tIns="927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1" name="Google Shape;61;p15"/>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sp>
        <p:nvSpPr>
          <p:cNvPr id="63" name="Google Shape;63;p16"/>
          <p:cNvSpPr txBox="1"/>
          <p:nvPr>
            <p:ph type="title"/>
          </p:nvPr>
        </p:nvSpPr>
        <p:spPr>
          <a:xfrm>
            <a:off x="311718" y="2150942"/>
            <a:ext cx="8520900" cy="841800"/>
          </a:xfrm>
          <a:prstGeom prst="rect">
            <a:avLst/>
          </a:prstGeom>
          <a:noFill/>
          <a:ln>
            <a:noFill/>
          </a:ln>
        </p:spPr>
        <p:txBody>
          <a:bodyPr anchorCtr="0" anchor="ctr" bIns="92725" lIns="92725" spcFirstLastPara="1" rIns="92725" wrap="square" tIns="92725">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64" name="Google Shape;64;p16"/>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18" y="445044"/>
            <a:ext cx="8520900" cy="572700"/>
          </a:xfrm>
          <a:prstGeom prst="rect">
            <a:avLst/>
          </a:prstGeom>
          <a:noFill/>
          <a:ln>
            <a:noFill/>
          </a:ln>
        </p:spPr>
        <p:txBody>
          <a:bodyPr anchorCtr="0" anchor="t" bIns="92725" lIns="92725" spcFirstLastPara="1" rIns="92725" wrap="square" tIns="927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67" name="Google Shape;67;p17"/>
          <p:cNvSpPr txBox="1"/>
          <p:nvPr>
            <p:ph idx="1" type="body"/>
          </p:nvPr>
        </p:nvSpPr>
        <p:spPr>
          <a:xfrm>
            <a:off x="311718" y="1152525"/>
            <a:ext cx="4000200" cy="3416400"/>
          </a:xfrm>
          <a:prstGeom prst="rect">
            <a:avLst/>
          </a:prstGeom>
          <a:noFill/>
          <a:ln>
            <a:noFill/>
          </a:ln>
        </p:spPr>
        <p:txBody>
          <a:bodyPr anchorCtr="0" anchor="t" bIns="92725" lIns="92725" spcFirstLastPara="1" rIns="92725" wrap="square" tIns="92725">
            <a:noAutofit/>
          </a:bodyPr>
          <a:lstStyle>
            <a:lvl1pPr indent="-323850" lvl="0" marL="457200" rtl="0" algn="l">
              <a:lnSpc>
                <a:spcPct val="115000"/>
              </a:lnSpc>
              <a:spcBef>
                <a:spcPts val="0"/>
              </a:spcBef>
              <a:spcAft>
                <a:spcPts val="0"/>
              </a:spcAft>
              <a:buSzPts val="1500"/>
              <a:buChar char="●"/>
              <a:defRPr sz="15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68" name="Google Shape;68;p17"/>
          <p:cNvSpPr txBox="1"/>
          <p:nvPr>
            <p:ph idx="2" type="body"/>
          </p:nvPr>
        </p:nvSpPr>
        <p:spPr>
          <a:xfrm>
            <a:off x="4832678" y="1152525"/>
            <a:ext cx="4000200" cy="3416400"/>
          </a:xfrm>
          <a:prstGeom prst="rect">
            <a:avLst/>
          </a:prstGeom>
          <a:noFill/>
          <a:ln>
            <a:noFill/>
          </a:ln>
        </p:spPr>
        <p:txBody>
          <a:bodyPr anchorCtr="0" anchor="t" bIns="92725" lIns="92725" spcFirstLastPara="1" rIns="92725" wrap="square" tIns="92725">
            <a:noAutofit/>
          </a:bodyPr>
          <a:lstStyle>
            <a:lvl1pPr indent="-323850" lvl="0" marL="457200" rtl="0" algn="l">
              <a:lnSpc>
                <a:spcPct val="115000"/>
              </a:lnSpc>
              <a:spcBef>
                <a:spcPts val="0"/>
              </a:spcBef>
              <a:spcAft>
                <a:spcPts val="0"/>
              </a:spcAft>
              <a:buSzPts val="1500"/>
              <a:buChar char="●"/>
              <a:defRPr sz="15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69" name="Google Shape;69;p17"/>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18" y="445044"/>
            <a:ext cx="8520900" cy="572700"/>
          </a:xfrm>
          <a:prstGeom prst="rect">
            <a:avLst/>
          </a:prstGeom>
          <a:noFill/>
          <a:ln>
            <a:noFill/>
          </a:ln>
        </p:spPr>
        <p:txBody>
          <a:bodyPr anchorCtr="0" anchor="t" bIns="92725" lIns="92725" spcFirstLastPara="1" rIns="92725" wrap="square" tIns="927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72" name="Google Shape;72;p18"/>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18" y="555624"/>
            <a:ext cx="2808300" cy="755700"/>
          </a:xfrm>
          <a:prstGeom prst="rect">
            <a:avLst/>
          </a:prstGeom>
          <a:noFill/>
          <a:ln>
            <a:noFill/>
          </a:ln>
        </p:spPr>
        <p:txBody>
          <a:bodyPr anchorCtr="0" anchor="b" bIns="92725" lIns="92725" spcFirstLastPara="1" rIns="92725" wrap="square" tIns="92725">
            <a:no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75" name="Google Shape;75;p19"/>
          <p:cNvSpPr txBox="1"/>
          <p:nvPr>
            <p:ph idx="1" type="body"/>
          </p:nvPr>
        </p:nvSpPr>
        <p:spPr>
          <a:xfrm>
            <a:off x="311718" y="1389660"/>
            <a:ext cx="2808300" cy="3179400"/>
          </a:xfrm>
          <a:prstGeom prst="rect">
            <a:avLst/>
          </a:prstGeom>
          <a:noFill/>
          <a:ln>
            <a:noFill/>
          </a:ln>
        </p:spPr>
        <p:txBody>
          <a:bodyPr anchorCtr="0" anchor="t" bIns="92725" lIns="92725" spcFirstLastPara="1" rIns="92725" wrap="square" tIns="927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76" name="Google Shape;76;p19"/>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78" y="450169"/>
            <a:ext cx="6368100" cy="4090800"/>
          </a:xfrm>
          <a:prstGeom prst="rect">
            <a:avLst/>
          </a:prstGeom>
          <a:noFill/>
          <a:ln>
            <a:noFill/>
          </a:ln>
        </p:spPr>
        <p:txBody>
          <a:bodyPr anchorCtr="0" anchor="ctr" bIns="92725" lIns="92725" spcFirstLastPara="1" rIns="92725" wrap="square" tIns="92725">
            <a:noAutofit/>
          </a:bodyPr>
          <a:lstStyle>
            <a:lvl1pPr lvl="0" rtl="0" algn="l">
              <a:lnSpc>
                <a:spcPct val="100000"/>
              </a:lnSpc>
              <a:spcBef>
                <a:spcPts val="0"/>
              </a:spcBef>
              <a:spcAft>
                <a:spcPts val="0"/>
              </a:spcAft>
              <a:buSzPts val="4900"/>
              <a:buNone/>
              <a:defRPr sz="4900"/>
            </a:lvl1pPr>
            <a:lvl2pPr lvl="1" rtl="0" algn="l">
              <a:lnSpc>
                <a:spcPct val="100000"/>
              </a:lnSpc>
              <a:spcBef>
                <a:spcPts val="0"/>
              </a:spcBef>
              <a:spcAft>
                <a:spcPts val="0"/>
              </a:spcAft>
              <a:buSzPts val="4900"/>
              <a:buNone/>
              <a:defRPr sz="4900"/>
            </a:lvl2pPr>
            <a:lvl3pPr lvl="2" rtl="0" algn="l">
              <a:lnSpc>
                <a:spcPct val="100000"/>
              </a:lnSpc>
              <a:spcBef>
                <a:spcPts val="0"/>
              </a:spcBef>
              <a:spcAft>
                <a:spcPts val="0"/>
              </a:spcAft>
              <a:buSzPts val="4900"/>
              <a:buNone/>
              <a:defRPr sz="4900"/>
            </a:lvl3pPr>
            <a:lvl4pPr lvl="3" rtl="0" algn="l">
              <a:lnSpc>
                <a:spcPct val="100000"/>
              </a:lnSpc>
              <a:spcBef>
                <a:spcPts val="0"/>
              </a:spcBef>
              <a:spcAft>
                <a:spcPts val="0"/>
              </a:spcAft>
              <a:buSzPts val="4900"/>
              <a:buNone/>
              <a:defRPr sz="4900"/>
            </a:lvl4pPr>
            <a:lvl5pPr lvl="4" rtl="0" algn="l">
              <a:lnSpc>
                <a:spcPct val="100000"/>
              </a:lnSpc>
              <a:spcBef>
                <a:spcPts val="0"/>
              </a:spcBef>
              <a:spcAft>
                <a:spcPts val="0"/>
              </a:spcAft>
              <a:buSzPts val="4900"/>
              <a:buNone/>
              <a:defRPr sz="4900"/>
            </a:lvl5pPr>
            <a:lvl6pPr lvl="5" rtl="0" algn="l">
              <a:lnSpc>
                <a:spcPct val="100000"/>
              </a:lnSpc>
              <a:spcBef>
                <a:spcPts val="0"/>
              </a:spcBef>
              <a:spcAft>
                <a:spcPts val="0"/>
              </a:spcAft>
              <a:buSzPts val="4900"/>
              <a:buNone/>
              <a:defRPr sz="4900"/>
            </a:lvl6pPr>
            <a:lvl7pPr lvl="6" rtl="0" algn="l">
              <a:lnSpc>
                <a:spcPct val="100000"/>
              </a:lnSpc>
              <a:spcBef>
                <a:spcPts val="0"/>
              </a:spcBef>
              <a:spcAft>
                <a:spcPts val="0"/>
              </a:spcAft>
              <a:buSzPts val="4900"/>
              <a:buNone/>
              <a:defRPr sz="4900"/>
            </a:lvl7pPr>
            <a:lvl8pPr lvl="7" rtl="0" algn="l">
              <a:lnSpc>
                <a:spcPct val="100000"/>
              </a:lnSpc>
              <a:spcBef>
                <a:spcPts val="0"/>
              </a:spcBef>
              <a:spcAft>
                <a:spcPts val="0"/>
              </a:spcAft>
              <a:buSzPts val="4900"/>
              <a:buNone/>
              <a:defRPr sz="4900"/>
            </a:lvl8pPr>
            <a:lvl9pPr lvl="8" rtl="0" algn="l">
              <a:lnSpc>
                <a:spcPct val="100000"/>
              </a:lnSpc>
              <a:spcBef>
                <a:spcPts val="0"/>
              </a:spcBef>
              <a:spcAft>
                <a:spcPts val="0"/>
              </a:spcAft>
              <a:buSzPts val="4900"/>
              <a:buNone/>
              <a:defRPr sz="4900"/>
            </a:lvl9pPr>
          </a:lstStyle>
          <a:p/>
        </p:txBody>
      </p:sp>
      <p:sp>
        <p:nvSpPr>
          <p:cNvPr id="79" name="Google Shape;79;p20"/>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263" y="-125"/>
            <a:ext cx="4572300" cy="5143800"/>
          </a:xfrm>
          <a:prstGeom prst="rect">
            <a:avLst/>
          </a:prstGeom>
          <a:solidFill>
            <a:schemeClr val="lt2"/>
          </a:solidFill>
          <a:ln>
            <a:noFill/>
          </a:ln>
        </p:spPr>
        <p:txBody>
          <a:bodyPr anchorCtr="0" anchor="ctr" bIns="92725" lIns="92725" spcFirstLastPara="1" rIns="92725" wrap="square" tIns="927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2" name="Google Shape;82;p21"/>
          <p:cNvSpPr txBox="1"/>
          <p:nvPr>
            <p:ph type="title"/>
          </p:nvPr>
        </p:nvSpPr>
        <p:spPr>
          <a:xfrm>
            <a:off x="265515" y="1233228"/>
            <a:ext cx="4045500" cy="1482300"/>
          </a:xfrm>
          <a:prstGeom prst="rect">
            <a:avLst/>
          </a:prstGeom>
          <a:noFill/>
          <a:ln>
            <a:noFill/>
          </a:ln>
        </p:spPr>
        <p:txBody>
          <a:bodyPr anchorCtr="0" anchor="b" bIns="92725" lIns="92725" spcFirstLastPara="1" rIns="92725" wrap="square" tIns="92725">
            <a:noAutofit/>
          </a:bodyPr>
          <a:lstStyle>
            <a:lvl1pPr lvl="0" rtl="0" algn="ctr">
              <a:lnSpc>
                <a:spcPct val="100000"/>
              </a:lnSpc>
              <a:spcBef>
                <a:spcPts val="0"/>
              </a:spcBef>
              <a:spcAft>
                <a:spcPts val="0"/>
              </a:spcAft>
              <a:buSzPts val="4300"/>
              <a:buNone/>
              <a:defRPr sz="4300"/>
            </a:lvl1pPr>
            <a:lvl2pPr lvl="1" rtl="0" algn="ctr">
              <a:lnSpc>
                <a:spcPct val="100000"/>
              </a:lnSpc>
              <a:spcBef>
                <a:spcPts val="0"/>
              </a:spcBef>
              <a:spcAft>
                <a:spcPts val="0"/>
              </a:spcAft>
              <a:buSzPts val="4300"/>
              <a:buNone/>
              <a:defRPr sz="4300"/>
            </a:lvl2pPr>
            <a:lvl3pPr lvl="2" rtl="0" algn="ctr">
              <a:lnSpc>
                <a:spcPct val="100000"/>
              </a:lnSpc>
              <a:spcBef>
                <a:spcPts val="0"/>
              </a:spcBef>
              <a:spcAft>
                <a:spcPts val="0"/>
              </a:spcAft>
              <a:buSzPts val="4300"/>
              <a:buNone/>
              <a:defRPr sz="4300"/>
            </a:lvl3pPr>
            <a:lvl4pPr lvl="3" rtl="0" algn="ctr">
              <a:lnSpc>
                <a:spcPct val="100000"/>
              </a:lnSpc>
              <a:spcBef>
                <a:spcPts val="0"/>
              </a:spcBef>
              <a:spcAft>
                <a:spcPts val="0"/>
              </a:spcAft>
              <a:buSzPts val="4300"/>
              <a:buNone/>
              <a:defRPr sz="4300"/>
            </a:lvl4pPr>
            <a:lvl5pPr lvl="4" rtl="0" algn="ctr">
              <a:lnSpc>
                <a:spcPct val="100000"/>
              </a:lnSpc>
              <a:spcBef>
                <a:spcPts val="0"/>
              </a:spcBef>
              <a:spcAft>
                <a:spcPts val="0"/>
              </a:spcAft>
              <a:buSzPts val="4300"/>
              <a:buNone/>
              <a:defRPr sz="4300"/>
            </a:lvl5pPr>
            <a:lvl6pPr lvl="5" rtl="0" algn="ctr">
              <a:lnSpc>
                <a:spcPct val="100000"/>
              </a:lnSpc>
              <a:spcBef>
                <a:spcPts val="0"/>
              </a:spcBef>
              <a:spcAft>
                <a:spcPts val="0"/>
              </a:spcAft>
              <a:buSzPts val="4300"/>
              <a:buNone/>
              <a:defRPr sz="4300"/>
            </a:lvl6pPr>
            <a:lvl7pPr lvl="6" rtl="0" algn="ctr">
              <a:lnSpc>
                <a:spcPct val="100000"/>
              </a:lnSpc>
              <a:spcBef>
                <a:spcPts val="0"/>
              </a:spcBef>
              <a:spcAft>
                <a:spcPts val="0"/>
              </a:spcAft>
              <a:buSzPts val="4300"/>
              <a:buNone/>
              <a:defRPr sz="4300"/>
            </a:lvl7pPr>
            <a:lvl8pPr lvl="7" rtl="0" algn="ctr">
              <a:lnSpc>
                <a:spcPct val="100000"/>
              </a:lnSpc>
              <a:spcBef>
                <a:spcPts val="0"/>
              </a:spcBef>
              <a:spcAft>
                <a:spcPts val="0"/>
              </a:spcAft>
              <a:buSzPts val="4300"/>
              <a:buNone/>
              <a:defRPr sz="4300"/>
            </a:lvl8pPr>
            <a:lvl9pPr lvl="8" rtl="0" algn="ctr">
              <a:lnSpc>
                <a:spcPct val="100000"/>
              </a:lnSpc>
              <a:spcBef>
                <a:spcPts val="0"/>
              </a:spcBef>
              <a:spcAft>
                <a:spcPts val="0"/>
              </a:spcAft>
              <a:buSzPts val="4300"/>
              <a:buNone/>
              <a:defRPr sz="4300"/>
            </a:lvl9pPr>
          </a:lstStyle>
          <a:p/>
        </p:txBody>
      </p:sp>
      <p:sp>
        <p:nvSpPr>
          <p:cNvPr id="83" name="Google Shape;83;p21"/>
          <p:cNvSpPr txBox="1"/>
          <p:nvPr>
            <p:ph idx="1" type="subTitle"/>
          </p:nvPr>
        </p:nvSpPr>
        <p:spPr>
          <a:xfrm>
            <a:off x="265515" y="2803195"/>
            <a:ext cx="4045500" cy="1235100"/>
          </a:xfrm>
          <a:prstGeom prst="rect">
            <a:avLst/>
          </a:prstGeom>
          <a:noFill/>
          <a:ln>
            <a:noFill/>
          </a:ln>
        </p:spPr>
        <p:txBody>
          <a:bodyPr anchorCtr="0" anchor="t" bIns="92725" lIns="92725" spcFirstLastPara="1" rIns="92725" wrap="square" tIns="927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784" y="724106"/>
            <a:ext cx="3837300" cy="3695400"/>
          </a:xfrm>
          <a:prstGeom prst="rect">
            <a:avLst/>
          </a:prstGeom>
          <a:noFill/>
          <a:ln>
            <a:noFill/>
          </a:ln>
        </p:spPr>
        <p:txBody>
          <a:bodyPr anchorCtr="0" anchor="ctr" bIns="92725" lIns="92725" spcFirstLastPara="1" rIns="92725" wrap="square" tIns="92725">
            <a:noAutofit/>
          </a:bodyPr>
          <a:lstStyle>
            <a:lvl1pPr indent="-349250" lvl="0" marL="457200" rtl="0" algn="l">
              <a:lnSpc>
                <a:spcPct val="115000"/>
              </a:lnSpc>
              <a:spcBef>
                <a:spcPts val="0"/>
              </a:spcBef>
              <a:spcAft>
                <a:spcPts val="0"/>
              </a:spcAft>
              <a:buSzPts val="1900"/>
              <a:buChar char="●"/>
              <a:defRPr/>
            </a:lvl1pPr>
            <a:lvl2pPr indent="-323850" lvl="1" marL="914400" rtl="0" algn="l">
              <a:lnSpc>
                <a:spcPct val="115000"/>
              </a:lnSpc>
              <a:spcBef>
                <a:spcPts val="1600"/>
              </a:spcBef>
              <a:spcAft>
                <a:spcPts val="0"/>
              </a:spcAft>
              <a:buSzPts val="1500"/>
              <a:buChar char="○"/>
              <a:defRPr/>
            </a:lvl2pPr>
            <a:lvl3pPr indent="-323850" lvl="2" marL="1371600" rtl="0" algn="l">
              <a:lnSpc>
                <a:spcPct val="115000"/>
              </a:lnSpc>
              <a:spcBef>
                <a:spcPts val="1600"/>
              </a:spcBef>
              <a:spcAft>
                <a:spcPts val="0"/>
              </a:spcAft>
              <a:buSzPts val="1500"/>
              <a:buChar char="■"/>
              <a:defRPr/>
            </a:lvl3pPr>
            <a:lvl4pPr indent="-323850" lvl="3" marL="1828800" rtl="0" algn="l">
              <a:lnSpc>
                <a:spcPct val="115000"/>
              </a:lnSpc>
              <a:spcBef>
                <a:spcPts val="1600"/>
              </a:spcBef>
              <a:spcAft>
                <a:spcPts val="0"/>
              </a:spcAft>
              <a:buSzPts val="1500"/>
              <a:buChar char="●"/>
              <a:defRPr/>
            </a:lvl4pPr>
            <a:lvl5pPr indent="-323850" lvl="4" marL="2286000" rtl="0" algn="l">
              <a:lnSpc>
                <a:spcPct val="115000"/>
              </a:lnSpc>
              <a:spcBef>
                <a:spcPts val="1600"/>
              </a:spcBef>
              <a:spcAft>
                <a:spcPts val="0"/>
              </a:spcAft>
              <a:buSzPts val="1500"/>
              <a:buChar char="○"/>
              <a:defRPr/>
            </a:lvl5pPr>
            <a:lvl6pPr indent="-323850" lvl="5" marL="2743200" rtl="0" algn="l">
              <a:lnSpc>
                <a:spcPct val="115000"/>
              </a:lnSpc>
              <a:spcBef>
                <a:spcPts val="1600"/>
              </a:spcBef>
              <a:spcAft>
                <a:spcPts val="0"/>
              </a:spcAft>
              <a:buSzPts val="1500"/>
              <a:buChar char="■"/>
              <a:defRPr/>
            </a:lvl6pPr>
            <a:lvl7pPr indent="-323850" lvl="6" marL="3200400" rtl="0" algn="l">
              <a:lnSpc>
                <a:spcPct val="115000"/>
              </a:lnSpc>
              <a:spcBef>
                <a:spcPts val="1600"/>
              </a:spcBef>
              <a:spcAft>
                <a:spcPts val="0"/>
              </a:spcAft>
              <a:buSzPts val="1500"/>
              <a:buChar char="●"/>
              <a:defRPr/>
            </a:lvl7pPr>
            <a:lvl8pPr indent="-323850" lvl="7" marL="3657600" rtl="0" algn="l">
              <a:lnSpc>
                <a:spcPct val="115000"/>
              </a:lnSpc>
              <a:spcBef>
                <a:spcPts val="1600"/>
              </a:spcBef>
              <a:spcAft>
                <a:spcPts val="0"/>
              </a:spcAft>
              <a:buSzPts val="1500"/>
              <a:buChar char="○"/>
              <a:defRPr/>
            </a:lvl8pPr>
            <a:lvl9pPr indent="-323850" lvl="8" marL="4114800" rtl="0" algn="l">
              <a:lnSpc>
                <a:spcPct val="115000"/>
              </a:lnSpc>
              <a:spcBef>
                <a:spcPts val="1600"/>
              </a:spcBef>
              <a:spcAft>
                <a:spcPts val="1600"/>
              </a:spcAft>
              <a:buSzPts val="1500"/>
              <a:buChar char="■"/>
              <a:defRPr/>
            </a:lvl9pPr>
          </a:lstStyle>
          <a:p/>
        </p:txBody>
      </p:sp>
      <p:sp>
        <p:nvSpPr>
          <p:cNvPr id="85" name="Google Shape;85;p21"/>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18" y="4230757"/>
            <a:ext cx="5999100" cy="605100"/>
          </a:xfrm>
          <a:prstGeom prst="rect">
            <a:avLst/>
          </a:prstGeom>
          <a:noFill/>
          <a:ln>
            <a:noFill/>
          </a:ln>
        </p:spPr>
        <p:txBody>
          <a:bodyPr anchorCtr="0" anchor="ctr" bIns="92725" lIns="92725" spcFirstLastPara="1" rIns="92725" wrap="square" tIns="92725">
            <a:noAutofit/>
          </a:bodyPr>
          <a:lstStyle>
            <a:lvl1pPr indent="-228600" lvl="0" marL="457200" rtl="0" algn="l">
              <a:lnSpc>
                <a:spcPct val="100000"/>
              </a:lnSpc>
              <a:spcBef>
                <a:spcPts val="0"/>
              </a:spcBef>
              <a:spcAft>
                <a:spcPts val="0"/>
              </a:spcAft>
              <a:buSzPts val="1900"/>
              <a:buNone/>
              <a:defRPr/>
            </a:lvl1pPr>
          </a:lstStyle>
          <a:p/>
        </p:txBody>
      </p:sp>
      <p:sp>
        <p:nvSpPr>
          <p:cNvPr id="88" name="Google Shape;88;p22"/>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18" y="1106173"/>
            <a:ext cx="8520900" cy="1963500"/>
          </a:xfrm>
          <a:prstGeom prst="rect">
            <a:avLst/>
          </a:prstGeom>
          <a:noFill/>
          <a:ln>
            <a:noFill/>
          </a:ln>
        </p:spPr>
        <p:txBody>
          <a:bodyPr anchorCtr="0" anchor="b" bIns="92725" lIns="92725" spcFirstLastPara="1" rIns="92725" wrap="square" tIns="92725">
            <a:noAutofit/>
          </a:bodyPr>
          <a:lstStyle>
            <a:lvl1pPr lvl="0" rtl="0" algn="ctr">
              <a:lnSpc>
                <a:spcPct val="100000"/>
              </a:lnSpc>
              <a:spcBef>
                <a:spcPts val="0"/>
              </a:spcBef>
              <a:spcAft>
                <a:spcPts val="0"/>
              </a:spcAft>
              <a:buSzPts val="12200"/>
              <a:buNone/>
              <a:defRPr sz="12200"/>
            </a:lvl1pPr>
            <a:lvl2pPr lvl="1" rtl="0" algn="ctr">
              <a:lnSpc>
                <a:spcPct val="100000"/>
              </a:lnSpc>
              <a:spcBef>
                <a:spcPts val="0"/>
              </a:spcBef>
              <a:spcAft>
                <a:spcPts val="0"/>
              </a:spcAft>
              <a:buSzPts val="12200"/>
              <a:buNone/>
              <a:defRPr sz="12200"/>
            </a:lvl2pPr>
            <a:lvl3pPr lvl="2" rtl="0" algn="ctr">
              <a:lnSpc>
                <a:spcPct val="100000"/>
              </a:lnSpc>
              <a:spcBef>
                <a:spcPts val="0"/>
              </a:spcBef>
              <a:spcAft>
                <a:spcPts val="0"/>
              </a:spcAft>
              <a:buSzPts val="12200"/>
              <a:buNone/>
              <a:defRPr sz="12200"/>
            </a:lvl3pPr>
            <a:lvl4pPr lvl="3" rtl="0" algn="ctr">
              <a:lnSpc>
                <a:spcPct val="100000"/>
              </a:lnSpc>
              <a:spcBef>
                <a:spcPts val="0"/>
              </a:spcBef>
              <a:spcAft>
                <a:spcPts val="0"/>
              </a:spcAft>
              <a:buSzPts val="12200"/>
              <a:buNone/>
              <a:defRPr sz="12200"/>
            </a:lvl4pPr>
            <a:lvl5pPr lvl="4" rtl="0" algn="ctr">
              <a:lnSpc>
                <a:spcPct val="100000"/>
              </a:lnSpc>
              <a:spcBef>
                <a:spcPts val="0"/>
              </a:spcBef>
              <a:spcAft>
                <a:spcPts val="0"/>
              </a:spcAft>
              <a:buSzPts val="12200"/>
              <a:buNone/>
              <a:defRPr sz="12200"/>
            </a:lvl5pPr>
            <a:lvl6pPr lvl="5" rtl="0" algn="ctr">
              <a:lnSpc>
                <a:spcPct val="100000"/>
              </a:lnSpc>
              <a:spcBef>
                <a:spcPts val="0"/>
              </a:spcBef>
              <a:spcAft>
                <a:spcPts val="0"/>
              </a:spcAft>
              <a:buSzPts val="12200"/>
              <a:buNone/>
              <a:defRPr sz="12200"/>
            </a:lvl6pPr>
            <a:lvl7pPr lvl="6" rtl="0" algn="ctr">
              <a:lnSpc>
                <a:spcPct val="100000"/>
              </a:lnSpc>
              <a:spcBef>
                <a:spcPts val="0"/>
              </a:spcBef>
              <a:spcAft>
                <a:spcPts val="0"/>
              </a:spcAft>
              <a:buSzPts val="12200"/>
              <a:buNone/>
              <a:defRPr sz="12200"/>
            </a:lvl7pPr>
            <a:lvl8pPr lvl="7" rtl="0" algn="ctr">
              <a:lnSpc>
                <a:spcPct val="100000"/>
              </a:lnSpc>
              <a:spcBef>
                <a:spcPts val="0"/>
              </a:spcBef>
              <a:spcAft>
                <a:spcPts val="0"/>
              </a:spcAft>
              <a:buSzPts val="12200"/>
              <a:buNone/>
              <a:defRPr sz="12200"/>
            </a:lvl8pPr>
            <a:lvl9pPr lvl="8" rtl="0" algn="ctr">
              <a:lnSpc>
                <a:spcPct val="100000"/>
              </a:lnSpc>
              <a:spcBef>
                <a:spcPts val="0"/>
              </a:spcBef>
              <a:spcAft>
                <a:spcPts val="0"/>
              </a:spcAft>
              <a:buSzPts val="12200"/>
              <a:buNone/>
              <a:defRPr sz="12200"/>
            </a:lvl9pPr>
          </a:lstStyle>
          <a:p>
            <a:r>
              <a:t>xx%</a:t>
            </a:r>
          </a:p>
        </p:txBody>
      </p:sp>
      <p:sp>
        <p:nvSpPr>
          <p:cNvPr id="91" name="Google Shape;91;p23"/>
          <p:cNvSpPr txBox="1"/>
          <p:nvPr>
            <p:ph idx="1" type="body"/>
          </p:nvPr>
        </p:nvSpPr>
        <p:spPr>
          <a:xfrm>
            <a:off x="311718" y="3152361"/>
            <a:ext cx="8520900" cy="1300800"/>
          </a:xfrm>
          <a:prstGeom prst="rect">
            <a:avLst/>
          </a:prstGeom>
          <a:noFill/>
          <a:ln>
            <a:noFill/>
          </a:ln>
        </p:spPr>
        <p:txBody>
          <a:bodyPr anchorCtr="0" anchor="t" bIns="92725" lIns="92725" spcFirstLastPara="1" rIns="92725" wrap="square" tIns="92725">
            <a:noAutofit/>
          </a:bodyPr>
          <a:lstStyle>
            <a:lvl1pPr indent="-349250" lvl="0" marL="457200" rtl="0" algn="ctr">
              <a:lnSpc>
                <a:spcPct val="115000"/>
              </a:lnSpc>
              <a:spcBef>
                <a:spcPts val="0"/>
              </a:spcBef>
              <a:spcAft>
                <a:spcPts val="0"/>
              </a:spcAft>
              <a:buSzPts val="1900"/>
              <a:buChar char="●"/>
              <a:defRPr/>
            </a:lvl1pPr>
            <a:lvl2pPr indent="-323850" lvl="1" marL="914400" rtl="0" algn="ctr">
              <a:lnSpc>
                <a:spcPct val="115000"/>
              </a:lnSpc>
              <a:spcBef>
                <a:spcPts val="1600"/>
              </a:spcBef>
              <a:spcAft>
                <a:spcPts val="0"/>
              </a:spcAft>
              <a:buSzPts val="1500"/>
              <a:buChar char="○"/>
              <a:defRPr/>
            </a:lvl2pPr>
            <a:lvl3pPr indent="-323850" lvl="2" marL="1371600" rtl="0" algn="ctr">
              <a:lnSpc>
                <a:spcPct val="115000"/>
              </a:lnSpc>
              <a:spcBef>
                <a:spcPts val="1600"/>
              </a:spcBef>
              <a:spcAft>
                <a:spcPts val="0"/>
              </a:spcAft>
              <a:buSzPts val="1500"/>
              <a:buChar char="■"/>
              <a:defRPr/>
            </a:lvl3pPr>
            <a:lvl4pPr indent="-323850" lvl="3" marL="1828800" rtl="0" algn="ctr">
              <a:lnSpc>
                <a:spcPct val="115000"/>
              </a:lnSpc>
              <a:spcBef>
                <a:spcPts val="1600"/>
              </a:spcBef>
              <a:spcAft>
                <a:spcPts val="0"/>
              </a:spcAft>
              <a:buSzPts val="1500"/>
              <a:buChar char="●"/>
              <a:defRPr/>
            </a:lvl4pPr>
            <a:lvl5pPr indent="-323850" lvl="4" marL="2286000" rtl="0" algn="ctr">
              <a:lnSpc>
                <a:spcPct val="115000"/>
              </a:lnSpc>
              <a:spcBef>
                <a:spcPts val="1600"/>
              </a:spcBef>
              <a:spcAft>
                <a:spcPts val="0"/>
              </a:spcAft>
              <a:buSzPts val="1500"/>
              <a:buChar char="○"/>
              <a:defRPr/>
            </a:lvl5pPr>
            <a:lvl6pPr indent="-323850" lvl="5" marL="2743200" rtl="0" algn="ctr">
              <a:lnSpc>
                <a:spcPct val="115000"/>
              </a:lnSpc>
              <a:spcBef>
                <a:spcPts val="1600"/>
              </a:spcBef>
              <a:spcAft>
                <a:spcPts val="0"/>
              </a:spcAft>
              <a:buSzPts val="1500"/>
              <a:buChar char="■"/>
              <a:defRPr/>
            </a:lvl6pPr>
            <a:lvl7pPr indent="-323850" lvl="6" marL="3200400" rtl="0" algn="ctr">
              <a:lnSpc>
                <a:spcPct val="115000"/>
              </a:lnSpc>
              <a:spcBef>
                <a:spcPts val="1600"/>
              </a:spcBef>
              <a:spcAft>
                <a:spcPts val="0"/>
              </a:spcAft>
              <a:buSzPts val="1500"/>
              <a:buChar char="●"/>
              <a:defRPr/>
            </a:lvl7pPr>
            <a:lvl8pPr indent="-323850" lvl="7" marL="3657600" rtl="0" algn="ctr">
              <a:lnSpc>
                <a:spcPct val="115000"/>
              </a:lnSpc>
              <a:spcBef>
                <a:spcPts val="1600"/>
              </a:spcBef>
              <a:spcAft>
                <a:spcPts val="0"/>
              </a:spcAft>
              <a:buSzPts val="1500"/>
              <a:buChar char="○"/>
              <a:defRPr/>
            </a:lvl8pPr>
            <a:lvl9pPr indent="-323850" lvl="8" marL="4114800" rtl="0" algn="ctr">
              <a:lnSpc>
                <a:spcPct val="115000"/>
              </a:lnSpc>
              <a:spcBef>
                <a:spcPts val="1600"/>
              </a:spcBef>
              <a:spcAft>
                <a:spcPts val="1600"/>
              </a:spcAft>
              <a:buSzPts val="1500"/>
              <a:buChar char="■"/>
              <a:defRPr/>
            </a:lvl9pPr>
          </a:lstStyle>
          <a:p/>
        </p:txBody>
      </p:sp>
      <p:sp>
        <p:nvSpPr>
          <p:cNvPr id="92" name="Google Shape;92;p23"/>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2725" lIns="92725" spcFirstLastPara="1" rIns="92725" wrap="square" tIns="927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2725" lIns="92725" spcFirstLastPara="1" rIns="92725" wrap="square" tIns="92725">
            <a:normAutofit/>
          </a:bodyPr>
          <a:lstStyle>
            <a:lvl1pPr indent="-349250" lvl="0" marL="457200" rtl="0">
              <a:lnSpc>
                <a:spcPct val="115000"/>
              </a:lnSpc>
              <a:spcBef>
                <a:spcPts val="0"/>
              </a:spcBef>
              <a:spcAft>
                <a:spcPts val="0"/>
              </a:spcAft>
              <a:buClr>
                <a:schemeClr val="dk2"/>
              </a:buClr>
              <a:buSzPts val="1900"/>
              <a:buChar char="●"/>
              <a:defRPr sz="1900">
                <a:solidFill>
                  <a:schemeClr val="dk2"/>
                </a:solidFill>
              </a:defRPr>
            </a:lvl1pPr>
            <a:lvl2pPr indent="-323850" lvl="1" marL="914400" rtl="0">
              <a:lnSpc>
                <a:spcPct val="115000"/>
              </a:lnSpc>
              <a:spcBef>
                <a:spcPts val="0"/>
              </a:spcBef>
              <a:spcAft>
                <a:spcPts val="0"/>
              </a:spcAft>
              <a:buClr>
                <a:schemeClr val="dk2"/>
              </a:buClr>
              <a:buSzPts val="1500"/>
              <a:buChar char="○"/>
              <a:defRPr sz="1500">
                <a:solidFill>
                  <a:schemeClr val="dk2"/>
                </a:solidFill>
              </a:defRPr>
            </a:lvl2pPr>
            <a:lvl3pPr indent="-323850" lvl="2" marL="1371600" rtl="0">
              <a:lnSpc>
                <a:spcPct val="115000"/>
              </a:lnSpc>
              <a:spcBef>
                <a:spcPts val="0"/>
              </a:spcBef>
              <a:spcAft>
                <a:spcPts val="0"/>
              </a:spcAft>
              <a:buClr>
                <a:schemeClr val="dk2"/>
              </a:buClr>
              <a:buSzPts val="1500"/>
              <a:buChar char="■"/>
              <a:defRPr sz="1500">
                <a:solidFill>
                  <a:schemeClr val="dk2"/>
                </a:solidFill>
              </a:defRPr>
            </a:lvl3pPr>
            <a:lvl4pPr indent="-323850" lvl="3" marL="1828800" rtl="0">
              <a:lnSpc>
                <a:spcPct val="115000"/>
              </a:lnSpc>
              <a:spcBef>
                <a:spcPts val="0"/>
              </a:spcBef>
              <a:spcAft>
                <a:spcPts val="0"/>
              </a:spcAft>
              <a:buClr>
                <a:schemeClr val="dk2"/>
              </a:buClr>
              <a:buSzPts val="1500"/>
              <a:buChar char="●"/>
              <a:defRPr sz="1500">
                <a:solidFill>
                  <a:schemeClr val="dk2"/>
                </a:solidFill>
              </a:defRPr>
            </a:lvl4pPr>
            <a:lvl5pPr indent="-323850" lvl="4" marL="2286000" rtl="0">
              <a:lnSpc>
                <a:spcPct val="115000"/>
              </a:lnSpc>
              <a:spcBef>
                <a:spcPts val="0"/>
              </a:spcBef>
              <a:spcAft>
                <a:spcPts val="0"/>
              </a:spcAft>
              <a:buClr>
                <a:schemeClr val="dk2"/>
              </a:buClr>
              <a:buSzPts val="1500"/>
              <a:buChar char="○"/>
              <a:defRPr sz="1500">
                <a:solidFill>
                  <a:schemeClr val="dk2"/>
                </a:solidFill>
              </a:defRPr>
            </a:lvl5pPr>
            <a:lvl6pPr indent="-323850" lvl="5" marL="2743200" rtl="0">
              <a:lnSpc>
                <a:spcPct val="115000"/>
              </a:lnSpc>
              <a:spcBef>
                <a:spcPts val="0"/>
              </a:spcBef>
              <a:spcAft>
                <a:spcPts val="0"/>
              </a:spcAft>
              <a:buClr>
                <a:schemeClr val="dk2"/>
              </a:buClr>
              <a:buSzPts val="1500"/>
              <a:buChar char="■"/>
              <a:defRPr sz="1500">
                <a:solidFill>
                  <a:schemeClr val="dk2"/>
                </a:solidFill>
              </a:defRPr>
            </a:lvl6pPr>
            <a:lvl7pPr indent="-323850" lvl="6" marL="3200400" rtl="0">
              <a:lnSpc>
                <a:spcPct val="115000"/>
              </a:lnSpc>
              <a:spcBef>
                <a:spcPts val="0"/>
              </a:spcBef>
              <a:spcAft>
                <a:spcPts val="0"/>
              </a:spcAft>
              <a:buClr>
                <a:schemeClr val="dk2"/>
              </a:buClr>
              <a:buSzPts val="1500"/>
              <a:buChar char="●"/>
              <a:defRPr sz="1500">
                <a:solidFill>
                  <a:schemeClr val="dk2"/>
                </a:solidFill>
              </a:defRPr>
            </a:lvl7pPr>
            <a:lvl8pPr indent="-323850" lvl="7" marL="3657600" rtl="0">
              <a:lnSpc>
                <a:spcPct val="115000"/>
              </a:lnSpc>
              <a:spcBef>
                <a:spcPts val="0"/>
              </a:spcBef>
              <a:spcAft>
                <a:spcPts val="0"/>
              </a:spcAft>
              <a:buClr>
                <a:schemeClr val="dk2"/>
              </a:buClr>
              <a:buSzPts val="1500"/>
              <a:buChar char="○"/>
              <a:defRPr sz="1500">
                <a:solidFill>
                  <a:schemeClr val="dk2"/>
                </a:solidFill>
              </a:defRPr>
            </a:lvl8pPr>
            <a:lvl9pPr indent="-323850" lvl="8" marL="4114800" rtl="0">
              <a:lnSpc>
                <a:spcPct val="115000"/>
              </a:lnSpc>
              <a:spcBef>
                <a:spcPts val="0"/>
              </a:spcBef>
              <a:spcAft>
                <a:spcPts val="0"/>
              </a:spcAft>
              <a:buClr>
                <a:schemeClr val="dk2"/>
              </a:buClr>
              <a:buSzPts val="1500"/>
              <a:buChar char="■"/>
              <a:defRPr sz="1500">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2725" lIns="92725" spcFirstLastPara="1" rIns="92725" wrap="square" tIns="92725">
            <a:normAutofit/>
          </a:bodyPr>
          <a:lstStyle>
            <a:lvl1pPr lvl="0" rtl="0" algn="r">
              <a:buNone/>
              <a:defRPr sz="1100">
                <a:solidFill>
                  <a:schemeClr val="dk2"/>
                </a:solidFill>
              </a:defRPr>
            </a:lvl1pPr>
            <a:lvl2pPr lvl="1" rtl="0" algn="r">
              <a:buNone/>
              <a:defRPr sz="1100">
                <a:solidFill>
                  <a:schemeClr val="dk2"/>
                </a:solidFill>
              </a:defRPr>
            </a:lvl2pPr>
            <a:lvl3pPr lvl="2" rtl="0" algn="r">
              <a:buNone/>
              <a:defRPr sz="1100">
                <a:solidFill>
                  <a:schemeClr val="dk2"/>
                </a:solidFill>
              </a:defRPr>
            </a:lvl3pPr>
            <a:lvl4pPr lvl="3" rtl="0" algn="r">
              <a:buNone/>
              <a:defRPr sz="1100">
                <a:solidFill>
                  <a:schemeClr val="dk2"/>
                </a:solidFill>
              </a:defRPr>
            </a:lvl4pPr>
            <a:lvl5pPr lvl="4" rtl="0" algn="r">
              <a:buNone/>
              <a:defRPr sz="1100">
                <a:solidFill>
                  <a:schemeClr val="dk2"/>
                </a:solidFill>
              </a:defRPr>
            </a:lvl5pPr>
            <a:lvl6pPr lvl="5" rtl="0" algn="r">
              <a:buNone/>
              <a:defRPr sz="1100">
                <a:solidFill>
                  <a:schemeClr val="dk2"/>
                </a:solidFill>
              </a:defRPr>
            </a:lvl6pPr>
            <a:lvl7pPr lvl="6" rtl="0" algn="r">
              <a:buNone/>
              <a:defRPr sz="1100">
                <a:solidFill>
                  <a:schemeClr val="dk2"/>
                </a:solidFill>
              </a:defRPr>
            </a:lvl7pPr>
            <a:lvl8pPr lvl="7" rtl="0" algn="r">
              <a:buNone/>
              <a:defRPr sz="1100">
                <a:solidFill>
                  <a:schemeClr val="dk2"/>
                </a:solidFill>
              </a:defRPr>
            </a:lvl8pPr>
            <a:lvl9pPr lvl="8" rtl="0" algn="r">
              <a:buNone/>
              <a:defRPr sz="11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18" y="445044"/>
            <a:ext cx="8520900" cy="572700"/>
          </a:xfrm>
          <a:prstGeom prst="rect">
            <a:avLst/>
          </a:prstGeom>
          <a:noFill/>
          <a:ln>
            <a:noFill/>
          </a:ln>
        </p:spPr>
        <p:txBody>
          <a:bodyPr anchorCtr="0" anchor="t" bIns="92725" lIns="92725" spcFirstLastPara="1" rIns="92725" wrap="square" tIns="927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18" y="1152525"/>
            <a:ext cx="8520900" cy="3416400"/>
          </a:xfrm>
          <a:prstGeom prst="rect">
            <a:avLst/>
          </a:prstGeom>
          <a:noFill/>
          <a:ln>
            <a:noFill/>
          </a:ln>
        </p:spPr>
        <p:txBody>
          <a:bodyPr anchorCtr="0" anchor="t" bIns="92725" lIns="92725" spcFirstLastPara="1" rIns="92725" wrap="square" tIns="92725">
            <a:noAutofit/>
          </a:bodyPr>
          <a:lstStyle>
            <a:lvl1pPr indent="-349250" lvl="0" marL="4572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1pPr>
            <a:lvl2pPr indent="-323850" lvl="1" marL="914400" marR="0" rtl="0" algn="l">
              <a:lnSpc>
                <a:spcPct val="115000"/>
              </a:lnSpc>
              <a:spcBef>
                <a:spcPts val="160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2pPr>
            <a:lvl3pPr indent="-323850" lvl="2" marL="1371600" marR="0" rtl="0" algn="l">
              <a:lnSpc>
                <a:spcPct val="115000"/>
              </a:lnSpc>
              <a:spcBef>
                <a:spcPts val="160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3pPr>
            <a:lvl4pPr indent="-323850" lvl="3" marL="1828800" marR="0" rtl="0" algn="l">
              <a:lnSpc>
                <a:spcPct val="115000"/>
              </a:lnSpc>
              <a:spcBef>
                <a:spcPts val="160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4pPr>
            <a:lvl5pPr indent="-323850" lvl="4" marL="2286000" marR="0" rtl="0" algn="l">
              <a:lnSpc>
                <a:spcPct val="115000"/>
              </a:lnSpc>
              <a:spcBef>
                <a:spcPts val="160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5pPr>
            <a:lvl6pPr indent="-323850" lvl="5" marL="2743200" marR="0" rtl="0" algn="l">
              <a:lnSpc>
                <a:spcPct val="115000"/>
              </a:lnSpc>
              <a:spcBef>
                <a:spcPts val="160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6pPr>
            <a:lvl7pPr indent="-323850" lvl="6" marL="3200400" marR="0" rtl="0" algn="l">
              <a:lnSpc>
                <a:spcPct val="115000"/>
              </a:lnSpc>
              <a:spcBef>
                <a:spcPts val="160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7pPr>
            <a:lvl8pPr indent="-323850" lvl="7" marL="3657600" marR="0" rtl="0" algn="l">
              <a:lnSpc>
                <a:spcPct val="115000"/>
              </a:lnSpc>
              <a:spcBef>
                <a:spcPts val="1600"/>
              </a:spcBef>
              <a:spcAft>
                <a:spcPts val="0"/>
              </a:spcAft>
              <a:buClr>
                <a:schemeClr val="dk2"/>
              </a:buClr>
              <a:buSzPts val="1500"/>
              <a:buFont typeface="Arial"/>
              <a:buChar char="○"/>
              <a:defRPr b="0" i="0" sz="1500" u="none" cap="none" strike="noStrike">
                <a:solidFill>
                  <a:schemeClr val="dk2"/>
                </a:solidFill>
                <a:latin typeface="Arial"/>
                <a:ea typeface="Arial"/>
                <a:cs typeface="Arial"/>
                <a:sym typeface="Arial"/>
              </a:defRPr>
            </a:lvl8pPr>
            <a:lvl9pPr indent="-323850" lvl="8" marL="4114800" marR="0" rtl="0" algn="l">
              <a:lnSpc>
                <a:spcPct val="115000"/>
              </a:lnSpc>
              <a:spcBef>
                <a:spcPts val="1600"/>
              </a:spcBef>
              <a:spcAft>
                <a:spcPts val="1600"/>
              </a:spcAft>
              <a:buClr>
                <a:schemeClr val="dk2"/>
              </a:buClr>
              <a:buSzPts val="1500"/>
              <a:buFont typeface="Arial"/>
              <a:buChar char="■"/>
              <a:defRPr b="0" i="0" sz="15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945" y="4663417"/>
            <a:ext cx="548700" cy="393600"/>
          </a:xfrm>
          <a:prstGeom prst="rect">
            <a:avLst/>
          </a:prstGeom>
          <a:noFill/>
          <a:ln>
            <a:noFill/>
          </a:ln>
        </p:spPr>
        <p:txBody>
          <a:bodyPr anchorCtr="0" anchor="ctr" bIns="92725" lIns="92725" spcFirstLastPara="1" rIns="92725" wrap="square" tIns="9272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10" Type="http://schemas.openxmlformats.org/officeDocument/2006/relationships/image" Target="../media/image6.png"/><Relationship Id="rId9"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docs.google.com/presentation/d/1e-fyrK-HwQlPOWflVa_9DAxIkQn3AzOu/edit#slide=id.p1"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graphicFrame>
        <p:nvGraphicFramePr>
          <p:cNvPr id="99" name="Google Shape;99;p25"/>
          <p:cNvGraphicFramePr/>
          <p:nvPr/>
        </p:nvGraphicFramePr>
        <p:xfrm>
          <a:off x="-10" y="3"/>
          <a:ext cx="3000000" cy="3000000"/>
        </p:xfrm>
        <a:graphic>
          <a:graphicData uri="http://schemas.openxmlformats.org/drawingml/2006/table">
            <a:tbl>
              <a:tblPr firstCol="1" firstRow="1">
                <a:noFill/>
                <a:tableStyleId>{F637788B-6DC1-4197-999F-C2EE7826AA6C}</a:tableStyleId>
              </a:tblPr>
              <a:tblGrid>
                <a:gridCol w="587400"/>
                <a:gridCol w="1232375"/>
                <a:gridCol w="2424125"/>
              </a:tblGrid>
              <a:tr h="163200">
                <a:tc gridSpan="3">
                  <a:txBody>
                    <a:bodyPr/>
                    <a:lstStyle/>
                    <a:p>
                      <a:pPr indent="0" lvl="0" marL="0" marR="0" rtl="0" algn="ctr">
                        <a:lnSpc>
                          <a:spcPct val="115000"/>
                        </a:lnSpc>
                        <a:spcBef>
                          <a:spcPts val="0"/>
                        </a:spcBef>
                        <a:spcAft>
                          <a:spcPts val="0"/>
                        </a:spcAft>
                        <a:buClr>
                          <a:srgbClr val="000000"/>
                        </a:buClr>
                        <a:buSzPts val="600"/>
                        <a:buFont typeface="Arial"/>
                        <a:buNone/>
                      </a:pPr>
                      <a:r>
                        <a:rPr b="1" lang="en-GB" sz="700" u="none" cap="none" strike="noStrike">
                          <a:latin typeface="Calibri"/>
                          <a:ea typeface="Calibri"/>
                          <a:cs typeface="Calibri"/>
                          <a:sym typeface="Calibri"/>
                        </a:rPr>
                        <a:t>1. Character</a:t>
                      </a:r>
                      <a:r>
                        <a:rPr b="1" lang="en-GB" sz="700">
                          <a:latin typeface="Calibri"/>
                          <a:ea typeface="Calibri"/>
                          <a:cs typeface="Calibri"/>
                          <a:sym typeface="Calibri"/>
                        </a:rPr>
                        <a:t>s in Romeo and Juliet</a:t>
                      </a:r>
                      <a:endParaRPr b="1" sz="700" u="none" cap="none" strike="noStrike">
                        <a:latin typeface="Calibri"/>
                        <a:ea typeface="Calibri"/>
                        <a:cs typeface="Calibri"/>
                        <a:sym typeface="Calibri"/>
                      </a:endParaRPr>
                    </a:p>
                  </a:txBody>
                  <a:tcPr marT="31100" marB="31100" marR="86750" marL="867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hMerge="1"/>
                <a:tc hMerge="1"/>
              </a:tr>
              <a:tr h="234875">
                <a:tc>
                  <a:txBody>
                    <a:bodyPr/>
                    <a:lstStyle/>
                    <a:p>
                      <a:pPr indent="0" lvl="0" marL="0" rtl="0" algn="l">
                        <a:spcBef>
                          <a:spcPts val="0"/>
                        </a:spcBef>
                        <a:spcAft>
                          <a:spcPts val="0"/>
                        </a:spcAft>
                        <a:buNone/>
                      </a:pPr>
                      <a:r>
                        <a:rPr b="1" lang="en-GB" sz="500">
                          <a:latin typeface="Calibri"/>
                          <a:ea typeface="Calibri"/>
                          <a:cs typeface="Calibri"/>
                          <a:sym typeface="Calibri"/>
                        </a:rPr>
                        <a:t>Romeo Montague</a:t>
                      </a:r>
                      <a:endParaRPr b="1" sz="500">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lang="en-GB" sz="500">
                          <a:latin typeface="Calibri"/>
                          <a:ea typeface="Calibri"/>
                          <a:cs typeface="Calibri"/>
                          <a:sym typeface="Calibri"/>
                        </a:rPr>
                        <a:t>Son and heir to the nobel Montague family.</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500">
                          <a:latin typeface="Calibri"/>
                          <a:ea typeface="Calibri"/>
                          <a:cs typeface="Calibri"/>
                          <a:sym typeface="Calibri"/>
                        </a:rPr>
                        <a:t>Impulsive, rash, non-violent at first but does kill Tybalt. Shows characteristics of a </a:t>
                      </a:r>
                      <a:r>
                        <a:rPr b="1" lang="en-GB" sz="500">
                          <a:latin typeface="Calibri"/>
                          <a:ea typeface="Calibri"/>
                          <a:cs typeface="Calibri"/>
                          <a:sym typeface="Calibri"/>
                        </a:rPr>
                        <a:t>courtly lover</a:t>
                      </a:r>
                      <a:r>
                        <a:rPr lang="en-GB" sz="500">
                          <a:latin typeface="Calibri"/>
                          <a:ea typeface="Calibri"/>
                          <a:cs typeface="Calibri"/>
                          <a:sym typeface="Calibri"/>
                        </a:rPr>
                        <a:t>.</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26800">
                <a:tc>
                  <a:txBody>
                    <a:bodyPr/>
                    <a:lstStyle/>
                    <a:p>
                      <a:pPr indent="0" lvl="0" marL="0" marR="0" rtl="0" algn="l">
                        <a:lnSpc>
                          <a:spcPct val="115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 Juliet Cap</a:t>
                      </a:r>
                      <a:r>
                        <a:rPr b="1" lang="en-GB" sz="500">
                          <a:latin typeface="Calibri"/>
                          <a:ea typeface="Calibri"/>
                          <a:cs typeface="Calibri"/>
                          <a:sym typeface="Calibri"/>
                        </a:rPr>
                        <a:t>ulet</a:t>
                      </a:r>
                      <a:endParaRPr b="1"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lang="en-GB" sz="500">
                          <a:latin typeface="Calibri"/>
                          <a:ea typeface="Calibri"/>
                          <a:cs typeface="Calibri"/>
                          <a:sym typeface="Calibri"/>
                        </a:rPr>
                        <a:t>Daughter of the nobel Capulet family. Marries Romeo. </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500">
                          <a:latin typeface="Calibri"/>
                          <a:ea typeface="Calibri"/>
                          <a:cs typeface="Calibri"/>
                          <a:sym typeface="Calibri"/>
                        </a:rPr>
                        <a:t>Independent, passionate, headstrong and decisive. Closer to her </a:t>
                      </a:r>
                      <a:r>
                        <a:rPr b="1" lang="en-GB" sz="500">
                          <a:latin typeface="Calibri"/>
                          <a:ea typeface="Calibri"/>
                          <a:cs typeface="Calibri"/>
                          <a:sym typeface="Calibri"/>
                        </a:rPr>
                        <a:t>nurse </a:t>
                      </a:r>
                      <a:r>
                        <a:rPr lang="en-GB" sz="500">
                          <a:latin typeface="Calibri"/>
                          <a:ea typeface="Calibri"/>
                          <a:cs typeface="Calibri"/>
                          <a:sym typeface="Calibri"/>
                        </a:rPr>
                        <a:t>than her mother.</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34875">
                <a:tc>
                  <a:txBody>
                    <a:bodyPr/>
                    <a:lstStyle/>
                    <a:p>
                      <a:pPr indent="0" lvl="0" marL="0" marR="0" rtl="0" algn="l">
                        <a:lnSpc>
                          <a:spcPct val="115000"/>
                        </a:lnSpc>
                        <a:spcBef>
                          <a:spcPts val="0"/>
                        </a:spcBef>
                        <a:spcAft>
                          <a:spcPts val="0"/>
                        </a:spcAft>
                        <a:buClr>
                          <a:srgbClr val="000000"/>
                        </a:buClr>
                        <a:buSzPts val="500"/>
                        <a:buFont typeface="Arial"/>
                        <a:buNone/>
                      </a:pPr>
                      <a:r>
                        <a:rPr b="1" lang="en-GB" sz="500">
                          <a:latin typeface="Calibri"/>
                          <a:ea typeface="Calibri"/>
                          <a:cs typeface="Calibri"/>
                          <a:sym typeface="Calibri"/>
                        </a:rPr>
                        <a:t>Lord Capulet</a:t>
                      </a:r>
                      <a:endParaRPr b="1"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b="1" lang="en-GB" sz="500">
                          <a:latin typeface="Calibri"/>
                          <a:ea typeface="Calibri"/>
                          <a:cs typeface="Calibri"/>
                          <a:sym typeface="Calibri"/>
                        </a:rPr>
                        <a:t>Patriarchal </a:t>
                      </a:r>
                      <a:r>
                        <a:rPr lang="en-GB" sz="500">
                          <a:latin typeface="Calibri"/>
                          <a:ea typeface="Calibri"/>
                          <a:cs typeface="Calibri"/>
                          <a:sym typeface="Calibri"/>
                        </a:rPr>
                        <a:t>head of the nobel Capulet family.</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500">
                          <a:latin typeface="Calibri"/>
                          <a:ea typeface="Calibri"/>
                          <a:cs typeface="Calibri"/>
                          <a:sym typeface="Calibri"/>
                        </a:rPr>
                        <a:t>Seems caring at first but his pride and power lead to aggression and violence towards Juliet. </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53500">
                <a:tc>
                  <a:txBody>
                    <a:bodyPr/>
                    <a:lstStyle/>
                    <a:p>
                      <a:pPr indent="0" lvl="0" marL="0" marR="0" rtl="0" algn="l">
                        <a:lnSpc>
                          <a:spcPct val="115000"/>
                        </a:lnSpc>
                        <a:spcBef>
                          <a:spcPts val="0"/>
                        </a:spcBef>
                        <a:spcAft>
                          <a:spcPts val="0"/>
                        </a:spcAft>
                        <a:buClr>
                          <a:srgbClr val="000000"/>
                        </a:buClr>
                        <a:buSzPts val="500"/>
                        <a:buFont typeface="Arial"/>
                        <a:buNone/>
                      </a:pPr>
                      <a:r>
                        <a:rPr b="1" lang="en-GB" sz="500">
                          <a:latin typeface="Calibri"/>
                          <a:ea typeface="Calibri"/>
                          <a:cs typeface="Calibri"/>
                          <a:sym typeface="Calibri"/>
                        </a:rPr>
                        <a:t>Lady Capulet</a:t>
                      </a:r>
                      <a:endParaRPr b="1"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lang="en-GB" sz="500">
                          <a:latin typeface="Calibri"/>
                          <a:ea typeface="Calibri"/>
                          <a:cs typeface="Calibri"/>
                          <a:sym typeface="Calibri"/>
                        </a:rPr>
                        <a:t>Wife via arranged marriage to Lord Capulet. Juliet’s mother at 12 years old. </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lang="en-GB" sz="500">
                          <a:latin typeface="Calibri"/>
                          <a:ea typeface="Calibri"/>
                          <a:cs typeface="Calibri"/>
                          <a:sym typeface="Calibri"/>
                        </a:rPr>
                        <a:t>Submissive </a:t>
                      </a:r>
                      <a:r>
                        <a:rPr lang="en-GB" sz="500">
                          <a:latin typeface="Calibri"/>
                          <a:ea typeface="Calibri"/>
                          <a:cs typeface="Calibri"/>
                          <a:sym typeface="Calibri"/>
                        </a:rPr>
                        <a:t>to her husband, not close to her daughter, does not challenge the society she lives in</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8325">
                <a:tc>
                  <a:txBody>
                    <a:bodyPr/>
                    <a:lstStyle/>
                    <a:p>
                      <a:pPr indent="0" lvl="0" marL="0" marR="0" rtl="0" algn="l">
                        <a:lnSpc>
                          <a:spcPct val="115000"/>
                        </a:lnSpc>
                        <a:spcBef>
                          <a:spcPts val="0"/>
                        </a:spcBef>
                        <a:spcAft>
                          <a:spcPts val="0"/>
                        </a:spcAft>
                        <a:buClr>
                          <a:srgbClr val="000000"/>
                        </a:buClr>
                        <a:buSzPts val="500"/>
                        <a:buFont typeface="Arial"/>
                        <a:buNone/>
                      </a:pPr>
                      <a:r>
                        <a:rPr b="1" lang="en-GB" sz="500">
                          <a:latin typeface="Calibri"/>
                          <a:ea typeface="Calibri"/>
                          <a:cs typeface="Calibri"/>
                          <a:sym typeface="Calibri"/>
                        </a:rPr>
                        <a:t>Tybalt </a:t>
                      </a:r>
                      <a:endParaRPr b="1"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lang="en-GB" sz="500">
                          <a:latin typeface="Calibri"/>
                          <a:ea typeface="Calibri"/>
                          <a:cs typeface="Calibri"/>
                          <a:sym typeface="Calibri"/>
                        </a:rPr>
                        <a:t>Juliet’s cousin. Lord and Lady Capulet’s nephew.</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500">
                          <a:latin typeface="Calibri"/>
                          <a:ea typeface="Calibri"/>
                          <a:cs typeface="Calibri"/>
                          <a:sym typeface="Calibri"/>
                        </a:rPr>
                        <a:t>Loyal to his family. Aggressive and violent. A skillful fighter. Kills Mercutio whilst fighting Romeo. </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34875">
                <a:tc>
                  <a:txBody>
                    <a:bodyPr/>
                    <a:lstStyle/>
                    <a:p>
                      <a:pPr indent="0" lvl="0" marL="0" marR="0" rtl="0" algn="l">
                        <a:lnSpc>
                          <a:spcPct val="115000"/>
                        </a:lnSpc>
                        <a:spcBef>
                          <a:spcPts val="0"/>
                        </a:spcBef>
                        <a:spcAft>
                          <a:spcPts val="0"/>
                        </a:spcAft>
                        <a:buClr>
                          <a:srgbClr val="000000"/>
                        </a:buClr>
                        <a:buSzPts val="500"/>
                        <a:buFont typeface="Arial"/>
                        <a:buNone/>
                      </a:pPr>
                      <a:r>
                        <a:rPr b="1" lang="en-GB" sz="500">
                          <a:latin typeface="Calibri"/>
                          <a:ea typeface="Calibri"/>
                          <a:cs typeface="Calibri"/>
                          <a:sym typeface="Calibri"/>
                        </a:rPr>
                        <a:t>Mercutio</a:t>
                      </a:r>
                      <a:endParaRPr b="1"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lang="en-GB" sz="500">
                          <a:latin typeface="Calibri"/>
                          <a:ea typeface="Calibri"/>
                          <a:cs typeface="Calibri"/>
                          <a:sym typeface="Calibri"/>
                        </a:rPr>
                        <a:t>Romeo’s friend. ‘Kinsmen’ of Prince Escalus. </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500">
                          <a:latin typeface="Calibri"/>
                          <a:ea typeface="Calibri"/>
                          <a:cs typeface="Calibri"/>
                          <a:sym typeface="Calibri"/>
                        </a:rPr>
                        <a:t>A funny and witty character. A loyal friend to Romeo. ‘Mercurial’ meaning volatile or quick to react. </a:t>
                      </a:r>
                      <a:endParaRPr sz="500">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34875">
                <a:tc>
                  <a:txBody>
                    <a:bodyPr/>
                    <a:lstStyle/>
                    <a:p>
                      <a:pPr indent="0" lvl="0" marL="0" marR="0" rtl="0" algn="l">
                        <a:lnSpc>
                          <a:spcPct val="115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Fr</a:t>
                      </a:r>
                      <a:r>
                        <a:rPr b="1" lang="en-GB" sz="500">
                          <a:latin typeface="Calibri"/>
                          <a:ea typeface="Calibri"/>
                          <a:cs typeface="Calibri"/>
                          <a:sym typeface="Calibri"/>
                        </a:rPr>
                        <a:t>iar Lawrence </a:t>
                      </a:r>
                      <a:endParaRPr b="1"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lang="en-GB" sz="500">
                          <a:latin typeface="Calibri"/>
                          <a:ea typeface="Calibri"/>
                          <a:cs typeface="Calibri"/>
                          <a:sym typeface="Calibri"/>
                        </a:rPr>
                        <a:t>A holy man in Verona, a monk. A fatherly figure to Romeo. </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500">
                          <a:latin typeface="Calibri"/>
                          <a:ea typeface="Calibri"/>
                          <a:cs typeface="Calibri"/>
                          <a:sym typeface="Calibri"/>
                        </a:rPr>
                        <a:t>Wise, trustworthy and well intentioned. Believes that the marriage between R and J may heal the grudge.  </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4725">
                <a:tc>
                  <a:txBody>
                    <a:bodyPr/>
                    <a:lstStyle/>
                    <a:p>
                      <a:pPr indent="0" lvl="0" marL="0" marR="0" rtl="0" algn="l">
                        <a:lnSpc>
                          <a:spcPct val="115000"/>
                        </a:lnSpc>
                        <a:spcBef>
                          <a:spcPts val="0"/>
                        </a:spcBef>
                        <a:spcAft>
                          <a:spcPts val="0"/>
                        </a:spcAft>
                        <a:buClr>
                          <a:srgbClr val="000000"/>
                        </a:buClr>
                        <a:buSzPts val="500"/>
                        <a:buFont typeface="Arial"/>
                        <a:buNone/>
                      </a:pPr>
                      <a:r>
                        <a:rPr b="1" lang="en-GB" sz="500">
                          <a:latin typeface="Calibri"/>
                          <a:ea typeface="Calibri"/>
                          <a:cs typeface="Calibri"/>
                          <a:sym typeface="Calibri"/>
                        </a:rPr>
                        <a:t>The Prince </a:t>
                      </a:r>
                      <a:endParaRPr b="1"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lang="en-GB" sz="500">
                          <a:latin typeface="Calibri"/>
                          <a:ea typeface="Calibri"/>
                          <a:cs typeface="Calibri"/>
                          <a:sym typeface="Calibri"/>
                        </a:rPr>
                        <a:t>The voice of authority in Verona. He tries to administer justice to the feuding families. </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500">
                          <a:latin typeface="Calibri"/>
                          <a:ea typeface="Calibri"/>
                          <a:cs typeface="Calibri"/>
                          <a:sym typeface="Calibri"/>
                        </a:rPr>
                        <a:t>Tries to keep peach on the streets. Banishes Romeo. Brings </a:t>
                      </a:r>
                      <a:r>
                        <a:rPr b="1" lang="en-GB" sz="500">
                          <a:latin typeface="Calibri"/>
                          <a:ea typeface="Calibri"/>
                          <a:cs typeface="Calibri"/>
                          <a:sym typeface="Calibri"/>
                        </a:rPr>
                        <a:t>catharsis </a:t>
                      </a:r>
                      <a:r>
                        <a:rPr lang="en-GB" sz="500">
                          <a:latin typeface="Calibri"/>
                          <a:ea typeface="Calibri"/>
                          <a:cs typeface="Calibri"/>
                          <a:sym typeface="Calibri"/>
                        </a:rPr>
                        <a:t>to the audience in Act 5 Scene 3 when the grudge ends.</a:t>
                      </a:r>
                      <a:endParaRPr sz="500" u="none" cap="none" strike="noStrike">
                        <a:latin typeface="Calibri"/>
                        <a:ea typeface="Calibri"/>
                        <a:cs typeface="Calibri"/>
                        <a:sym typeface="Calibri"/>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100" name="Google Shape;100;p25"/>
          <p:cNvGraphicFramePr/>
          <p:nvPr/>
        </p:nvGraphicFramePr>
        <p:xfrm>
          <a:off x="4243901" y="-3"/>
          <a:ext cx="3000000" cy="3000000"/>
        </p:xfrm>
        <a:graphic>
          <a:graphicData uri="http://schemas.openxmlformats.org/drawingml/2006/table">
            <a:tbl>
              <a:tblPr bandRow="1" firstRow="1">
                <a:noFill/>
                <a:tableStyleId>{34CBACD3-3E46-4B45-A80C-C647CD15C49F}</a:tableStyleId>
              </a:tblPr>
              <a:tblGrid>
                <a:gridCol w="683175"/>
                <a:gridCol w="2945150"/>
              </a:tblGrid>
              <a:tr h="150375">
                <a:tc gridSpan="2">
                  <a:txBody>
                    <a:bodyPr/>
                    <a:lstStyle/>
                    <a:p>
                      <a:pPr indent="0" lvl="0" marL="0" marR="0" rtl="0" algn="ctr">
                        <a:lnSpc>
                          <a:spcPct val="100000"/>
                        </a:lnSpc>
                        <a:spcBef>
                          <a:spcPts val="0"/>
                        </a:spcBef>
                        <a:spcAft>
                          <a:spcPts val="0"/>
                        </a:spcAft>
                        <a:buClr>
                          <a:srgbClr val="000000"/>
                        </a:buClr>
                        <a:buSzPts val="600"/>
                        <a:buFont typeface="Arial"/>
                        <a:buNone/>
                      </a:pPr>
                      <a:r>
                        <a:rPr b="1" lang="en-GB" sz="700"/>
                        <a:t>2. Literary techniques or Methods used by Shakespeare</a:t>
                      </a:r>
                      <a:endParaRPr b="1" sz="700" u="none" cap="none" strike="noStrike"/>
                    </a:p>
                  </a:txBody>
                  <a:tcPr marT="31100" marB="31100" marR="86750" marL="867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hMerge="1"/>
              </a:tr>
              <a:tr h="331800">
                <a:tc>
                  <a:txBody>
                    <a:bodyPr/>
                    <a:lstStyle/>
                    <a:p>
                      <a:pPr indent="0" lvl="0" marL="0" marR="0" rtl="0" algn="l">
                        <a:lnSpc>
                          <a:spcPct val="100000"/>
                        </a:lnSpc>
                        <a:spcBef>
                          <a:spcPts val="0"/>
                        </a:spcBef>
                        <a:spcAft>
                          <a:spcPts val="0"/>
                        </a:spcAft>
                        <a:buClr>
                          <a:srgbClr val="000000"/>
                        </a:buClr>
                        <a:buSzPts val="600"/>
                        <a:buFont typeface="Calibri"/>
                        <a:buNone/>
                      </a:pPr>
                      <a:r>
                        <a:rPr b="1" lang="en-GB" sz="500"/>
                        <a:t>Foreshadowing </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600"/>
                        <a:buFont typeface="Calibri"/>
                        <a:buNone/>
                      </a:pPr>
                      <a:r>
                        <a:rPr lang="en-GB" sz="500"/>
                        <a:t>When the writer gives hints and clues as to what will happen later in the text. E.g. Shakespeare uses the </a:t>
                      </a:r>
                      <a:r>
                        <a:rPr b="1" lang="en-GB" sz="500"/>
                        <a:t>motif </a:t>
                      </a:r>
                      <a:r>
                        <a:rPr lang="en-GB" sz="500"/>
                        <a:t>of tombs and graves throughout the play to foreshadow Romeo and Juliet’s deaths. </a:t>
                      </a:r>
                      <a:r>
                        <a:rPr i="1" lang="en-GB" sz="500"/>
                        <a:t>“My grave is like to be my wedding bed”.</a:t>
                      </a:r>
                      <a:endParaRPr i="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86450">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t> Dra</a:t>
                      </a:r>
                      <a:r>
                        <a:rPr b="1" lang="en-GB" sz="500"/>
                        <a:t>matic Irony</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600"/>
                        <a:buFont typeface="Calibri"/>
                        <a:buNone/>
                      </a:pPr>
                      <a:r>
                        <a:rPr lang="en-GB" sz="500"/>
                        <a:t>When the audience know things that the characters in the play do not know. E.g. The audience know that Juliet is not dead but Romeo does not. Act 5 Scene 3“</a:t>
                      </a:r>
                      <a:r>
                        <a:rPr i="1" lang="en-GB" sz="500">
                          <a:solidFill>
                            <a:srgbClr val="202124"/>
                          </a:solidFill>
                        </a:rPr>
                        <a:t>crimson in thy lips and in thy cheeks”.</a:t>
                      </a:r>
                      <a:endParaRPr i="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31800">
                <a:tc>
                  <a:txBody>
                    <a:bodyPr/>
                    <a:lstStyle/>
                    <a:p>
                      <a:pPr indent="0" lvl="0" marL="0" marR="0" rtl="0" algn="l">
                        <a:lnSpc>
                          <a:spcPct val="100000"/>
                        </a:lnSpc>
                        <a:spcBef>
                          <a:spcPts val="0"/>
                        </a:spcBef>
                        <a:spcAft>
                          <a:spcPts val="0"/>
                        </a:spcAft>
                        <a:buClr>
                          <a:srgbClr val="000000"/>
                        </a:buClr>
                        <a:buSzPts val="500"/>
                        <a:buFont typeface="Arial"/>
                        <a:buNone/>
                      </a:pPr>
                      <a:r>
                        <a:rPr b="1" lang="en-GB" sz="500"/>
                        <a:t>Soliloquy</a:t>
                      </a:r>
                      <a:r>
                        <a:rPr b="1" lang="en-GB" sz="500" u="none" cap="none" strike="noStrike"/>
                        <a:t> </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600"/>
                        <a:buFont typeface="Calibri"/>
                        <a:buNone/>
                      </a:pPr>
                      <a:r>
                        <a:rPr lang="en-GB" sz="500"/>
                        <a:t>When the character in a play speaks their thoughts aloud so the audience can understand their thoughts and feelings. E.g. Juliet’s soliloquy when she stands at her window and does not know Romeo is there in Act 2 Scene 2. </a:t>
                      </a:r>
                      <a:r>
                        <a:rPr i="1" lang="en-GB" sz="500"/>
                        <a:t>“What’s in a name?”.</a:t>
                      </a:r>
                      <a:endParaRPr i="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48850">
                <a:tc>
                  <a:txBody>
                    <a:bodyPr/>
                    <a:lstStyle/>
                    <a:p>
                      <a:pPr indent="0" lvl="0" marL="0" marR="0" rtl="0" algn="l">
                        <a:lnSpc>
                          <a:spcPct val="100000"/>
                        </a:lnSpc>
                        <a:spcBef>
                          <a:spcPts val="0"/>
                        </a:spcBef>
                        <a:spcAft>
                          <a:spcPts val="0"/>
                        </a:spcAft>
                        <a:buClr>
                          <a:srgbClr val="000000"/>
                        </a:buClr>
                        <a:buSzPts val="600"/>
                        <a:buFont typeface="Calibri"/>
                        <a:buNone/>
                      </a:pPr>
                      <a:r>
                        <a:rPr b="1" lang="en-GB" sz="500" u="none" cap="none" strike="noStrike"/>
                        <a:t> Oxymoron </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600"/>
                        <a:buFont typeface="Calibri"/>
                        <a:buNone/>
                      </a:pPr>
                      <a:r>
                        <a:rPr lang="en-GB" sz="500"/>
                        <a:t>A figure of speech in which two ideas directly </a:t>
                      </a:r>
                      <a:r>
                        <a:rPr b="1" lang="en-GB" sz="500"/>
                        <a:t>contradict </a:t>
                      </a:r>
                      <a:r>
                        <a:rPr lang="en-GB" sz="500"/>
                        <a:t>or oppose each other. Shakespeare uses Oxymorons throughout the play to show contrasting themes. E.g. Romeo in Act 1 Scene 1 </a:t>
                      </a:r>
                      <a:r>
                        <a:rPr i="1" lang="en-GB" sz="500"/>
                        <a:t>“O loving hate!”.</a:t>
                      </a:r>
                      <a:endParaRPr i="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48850">
                <a:tc>
                  <a:txBody>
                    <a:bodyPr/>
                    <a:lstStyle/>
                    <a:p>
                      <a:pPr indent="0" lvl="0" marL="0" marR="0" rtl="0" algn="l">
                        <a:lnSpc>
                          <a:spcPct val="100000"/>
                        </a:lnSpc>
                        <a:spcBef>
                          <a:spcPts val="0"/>
                        </a:spcBef>
                        <a:spcAft>
                          <a:spcPts val="0"/>
                        </a:spcAft>
                        <a:buClr>
                          <a:srgbClr val="000000"/>
                        </a:buClr>
                        <a:buSzPts val="600"/>
                        <a:buFont typeface="Calibri"/>
                        <a:buNone/>
                      </a:pPr>
                      <a:r>
                        <a:rPr b="1" lang="en-GB" sz="500"/>
                        <a:t>Imagery </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600"/>
                        <a:buFont typeface="Calibri"/>
                        <a:buNone/>
                      </a:pPr>
                      <a:r>
                        <a:rPr lang="en-GB" sz="500"/>
                        <a:t>Using visual language (oftens metaphors) to depict something for the audience. For example Shakespeare uses imagery to show to Romeo’s admiration for Juliet. Juliet is </a:t>
                      </a:r>
                      <a:r>
                        <a:rPr i="1" lang="en-GB" sz="500"/>
                        <a:t>“a rich jewell” </a:t>
                      </a:r>
                      <a:r>
                        <a:rPr lang="en-GB" sz="500"/>
                        <a:t>and </a:t>
                      </a:r>
                      <a:r>
                        <a:rPr i="1" lang="en-GB" sz="500"/>
                        <a:t>“the sun”. </a:t>
                      </a:r>
                      <a:endParaRPr i="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56550">
                <a:tc>
                  <a:txBody>
                    <a:bodyPr/>
                    <a:lstStyle/>
                    <a:p>
                      <a:pPr indent="0" lvl="0" marL="0" marR="0" rtl="0" algn="l">
                        <a:lnSpc>
                          <a:spcPct val="100000"/>
                        </a:lnSpc>
                        <a:spcBef>
                          <a:spcPts val="0"/>
                        </a:spcBef>
                        <a:spcAft>
                          <a:spcPts val="0"/>
                        </a:spcAft>
                        <a:buNone/>
                      </a:pPr>
                      <a:r>
                        <a:rPr b="1" lang="en-GB" sz="500"/>
                        <a:t>Comic Relief/ Bawdy Humour</a:t>
                      </a:r>
                      <a:endParaRPr b="1" sz="500"/>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None/>
                      </a:pPr>
                      <a:r>
                        <a:rPr lang="en-GB" sz="500"/>
                        <a:t>Shakespeare includes humour in the play to offset the tragic ending - often this humour is </a:t>
                      </a:r>
                      <a:r>
                        <a:rPr b="1" lang="en-GB" sz="500"/>
                        <a:t>bawdy</a:t>
                      </a:r>
                      <a:r>
                        <a:rPr lang="en-GB" sz="500"/>
                        <a:t> meaning it contains sexual innuendo or indecent references (particularly when men are talking about women)</a:t>
                      </a:r>
                      <a:endParaRPr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101" name="Google Shape;101;p25"/>
          <p:cNvGraphicFramePr/>
          <p:nvPr/>
        </p:nvGraphicFramePr>
        <p:xfrm>
          <a:off x="4285620" y="1990570"/>
          <a:ext cx="3000000" cy="3000000"/>
        </p:xfrm>
        <a:graphic>
          <a:graphicData uri="http://schemas.openxmlformats.org/drawingml/2006/table">
            <a:tbl>
              <a:tblPr bandRow="1" firstCol="1" firstRow="1">
                <a:noFill/>
                <a:tableStyleId>{F5E7649D-A627-48BE-9DC6-A6DCAB7BF4BF}</a:tableStyleId>
              </a:tblPr>
              <a:tblGrid>
                <a:gridCol w="518950"/>
                <a:gridCol w="1902125"/>
              </a:tblGrid>
              <a:tr h="179800">
                <a:tc gridSpan="2">
                  <a:txBody>
                    <a:bodyPr/>
                    <a:lstStyle/>
                    <a:p>
                      <a:pPr indent="0" lvl="0" marL="0" marR="0" rtl="0" algn="ctr">
                        <a:lnSpc>
                          <a:spcPct val="100000"/>
                        </a:lnSpc>
                        <a:spcBef>
                          <a:spcPts val="0"/>
                        </a:spcBef>
                        <a:spcAft>
                          <a:spcPts val="0"/>
                        </a:spcAft>
                        <a:buClr>
                          <a:srgbClr val="000000"/>
                        </a:buClr>
                        <a:buSzPts val="500"/>
                        <a:buFont typeface="Arial"/>
                        <a:buNone/>
                      </a:pPr>
                      <a:r>
                        <a:rPr b="1" lang="en-GB" sz="500">
                          <a:solidFill>
                            <a:srgbClr val="000000"/>
                          </a:solidFill>
                        </a:rPr>
                        <a:t>4. Context of Romeo and Juliet and Conventions of Tragedy</a:t>
                      </a:r>
                      <a:endParaRPr sz="500" u="none" cap="none" strike="noStrike">
                        <a:solidFill>
                          <a:srgbClr val="000000"/>
                        </a:solidFill>
                        <a:latin typeface="Calibri"/>
                        <a:ea typeface="Calibri"/>
                        <a:cs typeface="Calibri"/>
                        <a:sym typeface="Calibri"/>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hMerge="1"/>
              </a:tr>
              <a:tr h="299675">
                <a:tc>
                  <a:txBody>
                    <a:bodyPr/>
                    <a:lstStyle/>
                    <a:p>
                      <a:pPr indent="0" lvl="0" marL="0" marR="0" rtl="0" algn="l">
                        <a:lnSpc>
                          <a:spcPct val="100000"/>
                        </a:lnSpc>
                        <a:spcBef>
                          <a:spcPts val="0"/>
                        </a:spcBef>
                        <a:spcAft>
                          <a:spcPts val="0"/>
                        </a:spcAft>
                        <a:buClr>
                          <a:srgbClr val="000000"/>
                        </a:buClr>
                        <a:buSzPts val="600"/>
                        <a:buFont typeface="Calibri"/>
                        <a:buNone/>
                      </a:pPr>
                      <a:r>
                        <a:rPr lang="en-GB" sz="500">
                          <a:solidFill>
                            <a:srgbClr val="000000"/>
                          </a:solidFill>
                        </a:rPr>
                        <a:t>Tragedy </a:t>
                      </a:r>
                      <a:endParaRPr sz="500" u="none" cap="none" strike="noStrike">
                        <a:solidFill>
                          <a:srgbClr val="000000"/>
                        </a:solidFill>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Clr>
                          <a:srgbClr val="000000"/>
                        </a:buClr>
                        <a:buSzPts val="600"/>
                        <a:buFont typeface="Calibri"/>
                        <a:buNone/>
                      </a:pPr>
                      <a:r>
                        <a:rPr lang="en-GB" sz="500"/>
                        <a:t>A play in which the audience know the tragic outcome at the start. They watch the downfall of the tragic hero which ultimately leads to their death.</a:t>
                      </a:r>
                      <a:endParaRPr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1975">
                <a:tc>
                  <a:txBody>
                    <a:bodyPr/>
                    <a:lstStyle/>
                    <a:p>
                      <a:pPr indent="0" lvl="0" marL="0" marR="0" rtl="0" algn="l">
                        <a:lnSpc>
                          <a:spcPct val="100000"/>
                        </a:lnSpc>
                        <a:spcBef>
                          <a:spcPts val="0"/>
                        </a:spcBef>
                        <a:spcAft>
                          <a:spcPts val="0"/>
                        </a:spcAft>
                        <a:buClr>
                          <a:srgbClr val="000000"/>
                        </a:buClr>
                        <a:buSzPts val="500"/>
                        <a:buFont typeface="Arial"/>
                        <a:buNone/>
                      </a:pPr>
                      <a:r>
                        <a:rPr lang="en-GB" sz="500">
                          <a:solidFill>
                            <a:srgbClr val="000000"/>
                          </a:solidFill>
                        </a:rPr>
                        <a:t>Fatal Flaw/ Hamartia </a:t>
                      </a:r>
                      <a:endParaRPr sz="500" u="none" cap="none" strike="noStrike">
                        <a:solidFill>
                          <a:srgbClr val="000000"/>
                        </a:solidFill>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Clr>
                          <a:srgbClr val="000000"/>
                        </a:buClr>
                        <a:buSzPts val="600"/>
                        <a:buFont typeface="Calibri"/>
                        <a:buNone/>
                      </a:pPr>
                      <a:r>
                        <a:rPr lang="en-GB" sz="500"/>
                        <a:t>In a tragedy, the tragic hero(es) have a character trait that leads to their downfall. Romeo is </a:t>
                      </a:r>
                      <a:r>
                        <a:rPr b="1" lang="en-GB" sz="500"/>
                        <a:t>impulsive </a:t>
                      </a:r>
                      <a:r>
                        <a:rPr lang="en-GB" sz="500"/>
                        <a:t>and Juliet is </a:t>
                      </a:r>
                      <a:r>
                        <a:rPr b="1" lang="en-GB" sz="500"/>
                        <a:t>impatient. </a:t>
                      </a:r>
                      <a:r>
                        <a:rPr lang="en-GB" sz="500"/>
                        <a:t>They both are </a:t>
                      </a:r>
                      <a:r>
                        <a:rPr b="1" lang="en-GB" sz="500"/>
                        <a:t>single minded and individualistic. </a:t>
                      </a:r>
                      <a:endParaRPr b="1" i="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1975">
                <a:tc>
                  <a:txBody>
                    <a:bodyPr/>
                    <a:lstStyle/>
                    <a:p>
                      <a:pPr indent="0" lvl="0" marL="0" marR="0" rtl="0" algn="l">
                        <a:lnSpc>
                          <a:spcPct val="100000"/>
                        </a:lnSpc>
                        <a:spcBef>
                          <a:spcPts val="0"/>
                        </a:spcBef>
                        <a:spcAft>
                          <a:spcPts val="0"/>
                        </a:spcAft>
                        <a:buNone/>
                      </a:pPr>
                      <a:r>
                        <a:rPr lang="en-GB" sz="500">
                          <a:solidFill>
                            <a:srgbClr val="000000"/>
                          </a:solidFill>
                        </a:rPr>
                        <a:t>Prologue</a:t>
                      </a:r>
                      <a:endParaRPr sz="500" u="none" cap="none" strike="noStrike">
                        <a:solidFill>
                          <a:srgbClr val="000000"/>
                        </a:solidFill>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GB" sz="500"/>
                        <a:t>An introduction at the beginning of a literary work - used in tragedies to reveal the ending of the play. </a:t>
                      </a:r>
                      <a:endParaRPr b="0" sz="500" u="none" cap="none" strike="noStrike">
                        <a:latin typeface="Calibri"/>
                        <a:ea typeface="Calibri"/>
                        <a:cs typeface="Calibri"/>
                        <a:sym typeface="Calibri"/>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1975">
                <a:tc>
                  <a:txBody>
                    <a:bodyPr/>
                    <a:lstStyle/>
                    <a:p>
                      <a:pPr indent="0" lvl="0" marL="0" marR="0" rtl="0" algn="l">
                        <a:lnSpc>
                          <a:spcPct val="100000"/>
                        </a:lnSpc>
                        <a:spcBef>
                          <a:spcPts val="0"/>
                        </a:spcBef>
                        <a:spcAft>
                          <a:spcPts val="0"/>
                        </a:spcAft>
                        <a:buNone/>
                      </a:pPr>
                      <a:r>
                        <a:rPr lang="en-GB" sz="500">
                          <a:solidFill>
                            <a:srgbClr val="000000"/>
                          </a:solidFill>
                        </a:rPr>
                        <a:t>The Wheel of Fortune </a:t>
                      </a:r>
                      <a:endParaRPr sz="500" u="none" cap="none" strike="noStrike">
                        <a:solidFill>
                          <a:srgbClr val="000000"/>
                        </a:solidFill>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GB" sz="500"/>
                        <a:t>Elizabethans believed that the </a:t>
                      </a:r>
                      <a:r>
                        <a:rPr b="1" lang="en-GB" sz="500"/>
                        <a:t>Goddess Fortuna </a:t>
                      </a:r>
                      <a:r>
                        <a:rPr lang="en-GB" sz="500"/>
                        <a:t>spun the </a:t>
                      </a:r>
                      <a:r>
                        <a:rPr b="1" lang="en-GB" sz="500"/>
                        <a:t>Wheel of Fortune </a:t>
                      </a:r>
                      <a:r>
                        <a:rPr lang="en-GB" sz="500"/>
                        <a:t>and an individual's luck could change because of this.</a:t>
                      </a:r>
                      <a:endParaRPr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1975">
                <a:tc>
                  <a:txBody>
                    <a:bodyPr/>
                    <a:lstStyle/>
                    <a:p>
                      <a:pPr indent="0" lvl="0" marL="0" marR="0" rtl="0" algn="l">
                        <a:lnSpc>
                          <a:spcPct val="100000"/>
                        </a:lnSpc>
                        <a:spcBef>
                          <a:spcPts val="0"/>
                        </a:spcBef>
                        <a:spcAft>
                          <a:spcPts val="0"/>
                        </a:spcAft>
                        <a:buNone/>
                      </a:pPr>
                      <a:r>
                        <a:rPr lang="en-GB" sz="500">
                          <a:solidFill>
                            <a:srgbClr val="000000"/>
                          </a:solidFill>
                        </a:rPr>
                        <a:t>The Globe Theatre</a:t>
                      </a:r>
                      <a:endParaRPr sz="500" u="none" cap="none" strike="noStrike">
                        <a:solidFill>
                          <a:srgbClr val="000000"/>
                        </a:solidFill>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GB" sz="500"/>
                        <a:t>Shakespeare’s plays were watched by a cross section of social classes. Lower class audience members stood in the </a:t>
                      </a:r>
                      <a:r>
                        <a:rPr b="1" lang="en-GB" sz="500"/>
                        <a:t>pit </a:t>
                      </a:r>
                      <a:r>
                        <a:rPr lang="en-GB" sz="500"/>
                        <a:t>and were known as </a:t>
                      </a:r>
                      <a:r>
                        <a:rPr b="1" lang="en-GB" sz="500"/>
                        <a:t>groundlings, </a:t>
                      </a:r>
                      <a:r>
                        <a:rPr lang="en-GB" sz="500"/>
                        <a:t>the </a:t>
                      </a:r>
                      <a:r>
                        <a:rPr b="1" lang="en-GB" sz="500"/>
                        <a:t>bawdy humour </a:t>
                      </a:r>
                      <a:r>
                        <a:rPr lang="en-GB" sz="500"/>
                        <a:t>was often aimed at these audience members</a:t>
                      </a:r>
                      <a:endParaRPr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614975">
                <a:tc>
                  <a:txBody>
                    <a:bodyPr/>
                    <a:lstStyle/>
                    <a:p>
                      <a:pPr indent="0" lvl="0" marL="0" marR="0" rtl="0" algn="l">
                        <a:lnSpc>
                          <a:spcPct val="100000"/>
                        </a:lnSpc>
                        <a:spcBef>
                          <a:spcPts val="0"/>
                        </a:spcBef>
                        <a:spcAft>
                          <a:spcPts val="0"/>
                        </a:spcAft>
                        <a:buNone/>
                      </a:pPr>
                      <a:r>
                        <a:rPr lang="en-GB" sz="500">
                          <a:solidFill>
                            <a:srgbClr val="000000"/>
                          </a:solidFill>
                        </a:rPr>
                        <a:t>Patriarchal Society </a:t>
                      </a:r>
                      <a:endParaRPr sz="500" u="none" cap="none" strike="noStrike">
                        <a:solidFill>
                          <a:srgbClr val="000000"/>
                        </a:solidFill>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GB" sz="500"/>
                        <a:t>Despite the fact there was a female </a:t>
                      </a:r>
                      <a:r>
                        <a:rPr b="1" lang="en-GB" sz="500"/>
                        <a:t>monarch </a:t>
                      </a:r>
                      <a:r>
                        <a:rPr lang="en-GB" sz="500"/>
                        <a:t>on the throne, Elizabethan society was one in which men has power over women. Women could not vote or take professional jobs and </a:t>
                      </a:r>
                      <a:r>
                        <a:rPr lang="en-GB" sz="500">
                          <a:solidFill>
                            <a:schemeClr val="dk1"/>
                          </a:solidFill>
                        </a:rPr>
                        <a:t>were primarily expected to be wives and mothers (</a:t>
                      </a:r>
                      <a:r>
                        <a:rPr i="1" lang="en-GB" sz="500">
                          <a:solidFill>
                            <a:schemeClr val="dk1"/>
                          </a:solidFill>
                        </a:rPr>
                        <a:t>“Vessels”). </a:t>
                      </a:r>
                      <a:r>
                        <a:rPr lang="en-GB" sz="500">
                          <a:solidFill>
                            <a:schemeClr val="dk1"/>
                          </a:solidFill>
                        </a:rPr>
                        <a:t>Upper class women in particular were seen as property of their male relations.</a:t>
                      </a:r>
                      <a:endParaRPr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1975">
                <a:tc>
                  <a:txBody>
                    <a:bodyPr/>
                    <a:lstStyle/>
                    <a:p>
                      <a:pPr indent="0" lvl="0" marL="0" marR="0" rtl="0" algn="l">
                        <a:lnSpc>
                          <a:spcPct val="100000"/>
                        </a:lnSpc>
                        <a:spcBef>
                          <a:spcPts val="0"/>
                        </a:spcBef>
                        <a:spcAft>
                          <a:spcPts val="0"/>
                        </a:spcAft>
                        <a:buNone/>
                      </a:pPr>
                      <a:r>
                        <a:rPr lang="en-GB" sz="500">
                          <a:solidFill>
                            <a:srgbClr val="000000"/>
                          </a:solidFill>
                        </a:rPr>
                        <a:t>Astrology </a:t>
                      </a:r>
                      <a:endParaRPr sz="500" u="none" cap="none" strike="noStrike">
                        <a:solidFill>
                          <a:srgbClr val="000000"/>
                        </a:solidFill>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rtl="0" algn="l">
                        <a:lnSpc>
                          <a:spcPct val="107000"/>
                        </a:lnSpc>
                        <a:spcBef>
                          <a:spcPts val="0"/>
                        </a:spcBef>
                        <a:spcAft>
                          <a:spcPts val="0"/>
                        </a:spcAft>
                        <a:buNone/>
                      </a:pPr>
                      <a:r>
                        <a:rPr lang="en-GB" sz="500">
                          <a:solidFill>
                            <a:schemeClr val="dk1"/>
                          </a:solidFill>
                        </a:rPr>
                        <a:t>Many Elizabethans believed that God decided your fate, and that astrology could help you identify your course in life. The belief that your life is mapped out and ‘written in the stars.’</a:t>
                      </a:r>
                      <a:endParaRPr b="0" sz="500" u="none" cap="none" strike="noStrike">
                        <a:latin typeface="Calibri"/>
                        <a:ea typeface="Calibri"/>
                        <a:cs typeface="Calibri"/>
                        <a:sym typeface="Calibri"/>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graphicFrame>
        <p:nvGraphicFramePr>
          <p:cNvPr id="102" name="Google Shape;102;p25"/>
          <p:cNvGraphicFramePr/>
          <p:nvPr/>
        </p:nvGraphicFramePr>
        <p:xfrm>
          <a:off x="7872219" y="-9"/>
          <a:ext cx="3000000" cy="3000000"/>
        </p:xfrm>
        <a:graphic>
          <a:graphicData uri="http://schemas.openxmlformats.org/drawingml/2006/table">
            <a:tbl>
              <a:tblPr>
                <a:noFill/>
                <a:tableStyleId>{B93EF9DE-A402-4C8E-BCCC-C79423320753}</a:tableStyleId>
              </a:tblPr>
              <a:tblGrid>
                <a:gridCol w="1271775"/>
              </a:tblGrid>
              <a:tr h="238475">
                <a:tc>
                  <a:txBody>
                    <a:bodyPr/>
                    <a:lstStyle/>
                    <a:p>
                      <a:pPr indent="0" lvl="0" marL="0" rtl="0" algn="ctr">
                        <a:spcBef>
                          <a:spcPts val="0"/>
                        </a:spcBef>
                        <a:spcAft>
                          <a:spcPts val="0"/>
                        </a:spcAft>
                        <a:buNone/>
                      </a:pPr>
                      <a:r>
                        <a:rPr b="1" lang="en-GB" sz="700">
                          <a:latin typeface="Calibri"/>
                          <a:ea typeface="Calibri"/>
                          <a:cs typeface="Calibri"/>
                          <a:sym typeface="Calibri"/>
                        </a:rPr>
                        <a:t>QR Codes</a:t>
                      </a:r>
                      <a:endParaRPr b="1" sz="7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1"/>
                    </a:solidFill>
                  </a:tcPr>
                </a:tc>
              </a:tr>
              <a:tr h="817850">
                <a:tc>
                  <a:txBody>
                    <a:bodyPr/>
                    <a:lstStyle/>
                    <a:p>
                      <a:pPr indent="0" lvl="0" marL="0" rtl="0" algn="l">
                        <a:spcBef>
                          <a:spcPts val="0"/>
                        </a:spcBef>
                        <a:spcAft>
                          <a:spcPts val="0"/>
                        </a:spcAft>
                        <a:buNone/>
                      </a:pPr>
                      <a:r>
                        <a:rPr lang="en-GB" sz="600">
                          <a:latin typeface="Calibri"/>
                          <a:ea typeface="Calibri"/>
                          <a:cs typeface="Calibri"/>
                          <a:sym typeface="Calibri"/>
                        </a:rPr>
                        <a:t>Plot Summary for every scene</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p>
                      <a:pPr indent="0" lvl="0" marL="0" rtl="0" algn="l">
                        <a:spcBef>
                          <a:spcPts val="0"/>
                        </a:spcBef>
                        <a:spcAft>
                          <a:spcPts val="0"/>
                        </a:spcAft>
                        <a:buNone/>
                      </a:pPr>
                      <a:r>
                        <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964300">
                <a:tc>
                  <a:txBody>
                    <a:bodyPr/>
                    <a:lstStyle/>
                    <a:p>
                      <a:pPr indent="0" lvl="0" marL="0" rtl="0" algn="l">
                        <a:spcBef>
                          <a:spcPts val="0"/>
                        </a:spcBef>
                        <a:spcAft>
                          <a:spcPts val="0"/>
                        </a:spcAft>
                        <a:buNone/>
                      </a:pPr>
                      <a:r>
                        <a:rPr lang="en-GB" sz="600">
                          <a:latin typeface="Calibri"/>
                          <a:ea typeface="Calibri"/>
                          <a:cs typeface="Calibri"/>
                          <a:sym typeface="Calibri"/>
                        </a:rPr>
                        <a:t>Tragic Structure of R and J</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p>
                      <a:pPr indent="0" lvl="0" marL="0" rtl="0" algn="ctr">
                        <a:spcBef>
                          <a:spcPts val="0"/>
                        </a:spcBef>
                        <a:spcAft>
                          <a:spcPts val="0"/>
                        </a:spcAft>
                        <a:buNone/>
                      </a:pPr>
                      <a:r>
                        <a:t/>
                      </a:r>
                      <a:endParaRPr sz="6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03" name="Google Shape;103;p25"/>
          <p:cNvGraphicFramePr/>
          <p:nvPr/>
        </p:nvGraphicFramePr>
        <p:xfrm>
          <a:off x="6706708" y="1979440"/>
          <a:ext cx="3000000" cy="3000000"/>
        </p:xfrm>
        <a:graphic>
          <a:graphicData uri="http://schemas.openxmlformats.org/drawingml/2006/table">
            <a:tbl>
              <a:tblPr>
                <a:noFill/>
                <a:tableStyleId>{B93EF9DE-A402-4C8E-BCCC-C79423320753}</a:tableStyleId>
              </a:tblPr>
              <a:tblGrid>
                <a:gridCol w="790875"/>
                <a:gridCol w="1630200"/>
              </a:tblGrid>
              <a:tr h="185325">
                <a:tc gridSpan="2">
                  <a:txBody>
                    <a:bodyPr/>
                    <a:lstStyle/>
                    <a:p>
                      <a:pPr indent="0" lvl="0" marL="0" rtl="0" algn="ctr">
                        <a:spcBef>
                          <a:spcPts val="0"/>
                        </a:spcBef>
                        <a:spcAft>
                          <a:spcPts val="0"/>
                        </a:spcAft>
                        <a:buNone/>
                      </a:pPr>
                      <a:r>
                        <a:rPr lang="en-GB" sz="600"/>
                        <a:t>5. Talk like an Expert</a:t>
                      </a:r>
                      <a:endParaRPr sz="900"/>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27BA0"/>
                    </a:solidFill>
                  </a:tcPr>
                </a:tc>
                <a:tc hMerge="1"/>
              </a:tr>
              <a:tr h="330250">
                <a:tc>
                  <a:txBody>
                    <a:bodyPr/>
                    <a:lstStyle/>
                    <a:p>
                      <a:pPr indent="0" lvl="0" marL="0" rtl="0" algn="l">
                        <a:spcBef>
                          <a:spcPts val="700"/>
                        </a:spcBef>
                        <a:spcAft>
                          <a:spcPts val="0"/>
                        </a:spcAft>
                        <a:buNone/>
                      </a:pPr>
                      <a:r>
                        <a:rPr lang="en-GB" sz="500">
                          <a:latin typeface="Calibri"/>
                          <a:ea typeface="Calibri"/>
                          <a:cs typeface="Calibri"/>
                          <a:sym typeface="Calibri"/>
                        </a:rPr>
                        <a:t>Antithesis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a:txBody>
                    <a:bodyPr/>
                    <a:lstStyle/>
                    <a:p>
                      <a:pPr indent="0" lvl="0" marL="0" rtl="0" algn="l">
                        <a:spcBef>
                          <a:spcPts val="700"/>
                        </a:spcBef>
                        <a:spcAft>
                          <a:spcPts val="0"/>
                        </a:spcAft>
                        <a:buNone/>
                      </a:pPr>
                      <a:r>
                        <a:rPr lang="en-GB" sz="500">
                          <a:latin typeface="Calibri"/>
                          <a:ea typeface="Calibri"/>
                          <a:cs typeface="Calibri"/>
                          <a:sym typeface="Calibri"/>
                        </a:rPr>
                        <a:t>The direct opposite of something else. E.g. Benvolio is the antithesis of Tybalt.</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59225">
                <a:tc>
                  <a:txBody>
                    <a:bodyPr/>
                    <a:lstStyle/>
                    <a:p>
                      <a:pPr indent="0" lvl="0" marL="0" rtl="0" algn="l">
                        <a:spcBef>
                          <a:spcPts val="700"/>
                        </a:spcBef>
                        <a:spcAft>
                          <a:spcPts val="0"/>
                        </a:spcAft>
                        <a:buNone/>
                      </a:pPr>
                      <a:r>
                        <a:rPr lang="en-GB" sz="500">
                          <a:latin typeface="Calibri"/>
                          <a:ea typeface="Calibri"/>
                          <a:cs typeface="Calibri"/>
                          <a:sym typeface="Calibri"/>
                        </a:rPr>
                        <a:t>Conventional</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a:txBody>
                    <a:bodyPr/>
                    <a:lstStyle/>
                    <a:p>
                      <a:pPr indent="0" lvl="0" marL="0" rtl="0" algn="l">
                        <a:spcBef>
                          <a:spcPts val="700"/>
                        </a:spcBef>
                        <a:spcAft>
                          <a:spcPts val="0"/>
                        </a:spcAft>
                        <a:buNone/>
                      </a:pPr>
                      <a:r>
                        <a:rPr lang="en-GB" sz="500">
                          <a:latin typeface="Calibri"/>
                          <a:ea typeface="Calibri"/>
                          <a:cs typeface="Calibri"/>
                          <a:sym typeface="Calibri"/>
                        </a:rPr>
                        <a:t>The way things are usually done or normal beliefs.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13425">
                <a:tc>
                  <a:txBody>
                    <a:bodyPr/>
                    <a:lstStyle/>
                    <a:p>
                      <a:pPr indent="0" lvl="0" marL="0" rtl="0" algn="l">
                        <a:spcBef>
                          <a:spcPts val="700"/>
                        </a:spcBef>
                        <a:spcAft>
                          <a:spcPts val="0"/>
                        </a:spcAft>
                        <a:buNone/>
                      </a:pPr>
                      <a:r>
                        <a:rPr lang="en-GB" sz="500">
                          <a:latin typeface="Calibri"/>
                          <a:ea typeface="Calibri"/>
                          <a:cs typeface="Calibri"/>
                          <a:sym typeface="Calibri"/>
                        </a:rPr>
                        <a:t>Effeminate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a:txBody>
                    <a:bodyPr/>
                    <a:lstStyle/>
                    <a:p>
                      <a:pPr indent="0" lvl="0" marL="0" rtl="0" algn="l">
                        <a:spcBef>
                          <a:spcPts val="700"/>
                        </a:spcBef>
                        <a:spcAft>
                          <a:spcPts val="0"/>
                        </a:spcAft>
                        <a:buNone/>
                      </a:pPr>
                      <a:r>
                        <a:rPr lang="en-GB" sz="500">
                          <a:latin typeface="Calibri"/>
                          <a:ea typeface="Calibri"/>
                          <a:cs typeface="Calibri"/>
                          <a:sym typeface="Calibri"/>
                        </a:rPr>
                        <a:t>Less stereotypical ‘manly’ more sensitive.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6175">
                <a:tc>
                  <a:txBody>
                    <a:bodyPr/>
                    <a:lstStyle/>
                    <a:p>
                      <a:pPr indent="0" lvl="0" marL="0" rtl="0" algn="l">
                        <a:spcBef>
                          <a:spcPts val="700"/>
                        </a:spcBef>
                        <a:spcAft>
                          <a:spcPts val="0"/>
                        </a:spcAft>
                        <a:buNone/>
                      </a:pPr>
                      <a:r>
                        <a:rPr lang="en-GB" sz="500">
                          <a:latin typeface="Calibri"/>
                          <a:ea typeface="Calibri"/>
                          <a:cs typeface="Calibri"/>
                          <a:sym typeface="Calibri"/>
                        </a:rPr>
                        <a:t>Feminist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a:txBody>
                    <a:bodyPr/>
                    <a:lstStyle/>
                    <a:p>
                      <a:pPr indent="0" lvl="0" marL="0" rtl="0" algn="l">
                        <a:spcBef>
                          <a:spcPts val="700"/>
                        </a:spcBef>
                        <a:spcAft>
                          <a:spcPts val="0"/>
                        </a:spcAft>
                        <a:buNone/>
                      </a:pPr>
                      <a:r>
                        <a:rPr lang="en-GB" sz="500">
                          <a:latin typeface="Calibri"/>
                          <a:ea typeface="Calibri"/>
                          <a:cs typeface="Calibri"/>
                          <a:sym typeface="Calibri"/>
                        </a:rPr>
                        <a:t>Someone who believes men and women are equal. Opposes </a:t>
                      </a:r>
                      <a:r>
                        <a:rPr b="1" lang="en-GB" sz="500">
                          <a:latin typeface="Calibri"/>
                          <a:ea typeface="Calibri"/>
                          <a:cs typeface="Calibri"/>
                          <a:sym typeface="Calibri"/>
                        </a:rPr>
                        <a:t>patriarchy. </a:t>
                      </a:r>
                      <a:endParaRPr b="1"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75">
                <a:tc>
                  <a:txBody>
                    <a:bodyPr/>
                    <a:lstStyle/>
                    <a:p>
                      <a:pPr indent="0" lvl="0" marL="0" rtl="0" algn="l">
                        <a:spcBef>
                          <a:spcPts val="700"/>
                        </a:spcBef>
                        <a:spcAft>
                          <a:spcPts val="0"/>
                        </a:spcAft>
                        <a:buNone/>
                      </a:pPr>
                      <a:r>
                        <a:rPr lang="en-GB" sz="500">
                          <a:latin typeface="Calibri"/>
                          <a:ea typeface="Calibri"/>
                          <a:cs typeface="Calibri"/>
                          <a:sym typeface="Calibri"/>
                        </a:rPr>
                        <a:t>Futile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a:txBody>
                    <a:bodyPr/>
                    <a:lstStyle/>
                    <a:p>
                      <a:pPr indent="0" lvl="0" marL="0" rtl="0" algn="l">
                        <a:spcBef>
                          <a:spcPts val="700"/>
                        </a:spcBef>
                        <a:spcAft>
                          <a:spcPts val="0"/>
                        </a:spcAft>
                        <a:buNone/>
                      </a:pPr>
                      <a:r>
                        <a:rPr lang="en-GB" sz="500">
                          <a:latin typeface="Calibri"/>
                          <a:ea typeface="Calibri"/>
                          <a:cs typeface="Calibri"/>
                          <a:sym typeface="Calibri"/>
                        </a:rPr>
                        <a:t>Pointless or hopeless.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75">
                <a:tc>
                  <a:txBody>
                    <a:bodyPr/>
                    <a:lstStyle/>
                    <a:p>
                      <a:pPr indent="0" lvl="0" marL="0" rtl="0" algn="l">
                        <a:spcBef>
                          <a:spcPts val="700"/>
                        </a:spcBef>
                        <a:spcAft>
                          <a:spcPts val="0"/>
                        </a:spcAft>
                        <a:buNone/>
                      </a:pPr>
                      <a:r>
                        <a:rPr lang="en-GB" sz="500">
                          <a:latin typeface="Calibri"/>
                          <a:ea typeface="Calibri"/>
                          <a:cs typeface="Calibri"/>
                          <a:sym typeface="Calibri"/>
                        </a:rPr>
                        <a:t>Bigamy</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a:txBody>
                    <a:bodyPr/>
                    <a:lstStyle/>
                    <a:p>
                      <a:pPr indent="0" lvl="0" marL="0" rtl="0" algn="l">
                        <a:spcBef>
                          <a:spcPts val="700"/>
                        </a:spcBef>
                        <a:spcAft>
                          <a:spcPts val="0"/>
                        </a:spcAft>
                        <a:buNone/>
                      </a:pPr>
                      <a:r>
                        <a:rPr lang="en-GB" sz="500">
                          <a:latin typeface="Calibri"/>
                          <a:ea typeface="Calibri"/>
                          <a:cs typeface="Calibri"/>
                          <a:sym typeface="Calibri"/>
                        </a:rPr>
                        <a:t>Marrying someone who is already married.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8050">
                <a:tc>
                  <a:txBody>
                    <a:bodyPr/>
                    <a:lstStyle/>
                    <a:p>
                      <a:pPr indent="0" lvl="0" marL="0" rtl="0" algn="l">
                        <a:spcBef>
                          <a:spcPts val="700"/>
                        </a:spcBef>
                        <a:spcAft>
                          <a:spcPts val="0"/>
                        </a:spcAft>
                        <a:buNone/>
                      </a:pPr>
                      <a:r>
                        <a:rPr lang="en-GB" sz="500">
                          <a:latin typeface="Calibri"/>
                          <a:ea typeface="Calibri"/>
                          <a:cs typeface="Calibri"/>
                          <a:sym typeface="Calibri"/>
                        </a:rPr>
                        <a:t>Mortal sins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a:txBody>
                    <a:bodyPr/>
                    <a:lstStyle/>
                    <a:p>
                      <a:pPr indent="0" lvl="0" marL="0" rtl="0" algn="l">
                        <a:spcBef>
                          <a:spcPts val="700"/>
                        </a:spcBef>
                        <a:spcAft>
                          <a:spcPts val="0"/>
                        </a:spcAft>
                        <a:buNone/>
                      </a:pPr>
                      <a:r>
                        <a:rPr lang="en-GB" sz="500">
                          <a:latin typeface="Calibri"/>
                          <a:ea typeface="Calibri"/>
                          <a:cs typeface="Calibri"/>
                          <a:sym typeface="Calibri"/>
                        </a:rPr>
                        <a:t>The Catholic belief that some sins would prevent you from going to heaven.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75">
                <a:tc>
                  <a:txBody>
                    <a:bodyPr/>
                    <a:lstStyle/>
                    <a:p>
                      <a:pPr indent="0" lvl="0" marL="0" rtl="0" algn="l">
                        <a:spcBef>
                          <a:spcPts val="700"/>
                        </a:spcBef>
                        <a:spcAft>
                          <a:spcPts val="0"/>
                        </a:spcAft>
                        <a:buNone/>
                      </a:pPr>
                      <a:r>
                        <a:rPr lang="en-GB" sz="500">
                          <a:latin typeface="Calibri"/>
                          <a:ea typeface="Calibri"/>
                          <a:cs typeface="Calibri"/>
                          <a:sym typeface="Calibri"/>
                        </a:rPr>
                        <a:t>Protagonist</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a:txBody>
                    <a:bodyPr/>
                    <a:lstStyle/>
                    <a:p>
                      <a:pPr indent="0" lvl="0" marL="0" rtl="0" algn="l">
                        <a:spcBef>
                          <a:spcPts val="700"/>
                        </a:spcBef>
                        <a:spcAft>
                          <a:spcPts val="0"/>
                        </a:spcAft>
                        <a:buNone/>
                      </a:pPr>
                      <a:r>
                        <a:rPr lang="en-GB" sz="500">
                          <a:latin typeface="Calibri"/>
                          <a:ea typeface="Calibri"/>
                          <a:cs typeface="Calibri"/>
                          <a:sym typeface="Calibri"/>
                        </a:rPr>
                        <a:t>The leading or main characters (the </a:t>
                      </a:r>
                      <a:r>
                        <a:rPr b="1" lang="en-GB" sz="500">
                          <a:latin typeface="Calibri"/>
                          <a:ea typeface="Calibri"/>
                          <a:cs typeface="Calibri"/>
                          <a:sym typeface="Calibri"/>
                        </a:rPr>
                        <a:t>tragic heroes)</a:t>
                      </a:r>
                      <a:endParaRPr b="1"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75">
                <a:tc>
                  <a:txBody>
                    <a:bodyPr/>
                    <a:lstStyle/>
                    <a:p>
                      <a:pPr indent="0" lvl="0" marL="0" rtl="0" algn="l">
                        <a:spcBef>
                          <a:spcPts val="700"/>
                        </a:spcBef>
                        <a:spcAft>
                          <a:spcPts val="0"/>
                        </a:spcAft>
                        <a:buNone/>
                      </a:pPr>
                      <a:r>
                        <a:rPr lang="en-GB" sz="500">
                          <a:latin typeface="Calibri"/>
                          <a:ea typeface="Calibri"/>
                          <a:cs typeface="Calibri"/>
                          <a:sym typeface="Calibri"/>
                        </a:rPr>
                        <a:t>Submissive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a:txBody>
                    <a:bodyPr/>
                    <a:lstStyle/>
                    <a:p>
                      <a:pPr indent="0" lvl="0" marL="0" rtl="0" algn="l">
                        <a:spcBef>
                          <a:spcPts val="700"/>
                        </a:spcBef>
                        <a:spcAft>
                          <a:spcPts val="0"/>
                        </a:spcAft>
                        <a:buNone/>
                      </a:pPr>
                      <a:r>
                        <a:rPr lang="en-GB" sz="500">
                          <a:latin typeface="Calibri"/>
                          <a:ea typeface="Calibri"/>
                          <a:cs typeface="Calibri"/>
                          <a:sym typeface="Calibri"/>
                        </a:rPr>
                        <a:t>Obedient to authority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475">
                <a:tc>
                  <a:txBody>
                    <a:bodyPr/>
                    <a:lstStyle/>
                    <a:p>
                      <a:pPr indent="0" lvl="0" marL="0" rtl="0" algn="l">
                        <a:spcBef>
                          <a:spcPts val="700"/>
                        </a:spcBef>
                        <a:spcAft>
                          <a:spcPts val="0"/>
                        </a:spcAft>
                        <a:buNone/>
                      </a:pPr>
                      <a:r>
                        <a:rPr lang="en-GB" sz="500">
                          <a:latin typeface="Calibri"/>
                          <a:ea typeface="Calibri"/>
                          <a:cs typeface="Calibri"/>
                          <a:sym typeface="Calibri"/>
                        </a:rPr>
                        <a:t>Catharsis </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a:txBody>
                    <a:bodyPr/>
                    <a:lstStyle/>
                    <a:p>
                      <a:pPr indent="0" lvl="0" marL="0" rtl="0" algn="l">
                        <a:spcBef>
                          <a:spcPts val="700"/>
                        </a:spcBef>
                        <a:spcAft>
                          <a:spcPts val="0"/>
                        </a:spcAft>
                        <a:buNone/>
                      </a:pPr>
                      <a:r>
                        <a:rPr lang="en-GB" sz="500">
                          <a:latin typeface="Calibri"/>
                          <a:ea typeface="Calibri"/>
                          <a:cs typeface="Calibri"/>
                          <a:sym typeface="Calibri"/>
                        </a:rPr>
                        <a:t>Emotional release for the audience.</a:t>
                      </a:r>
                      <a:endParaRPr sz="500">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id="104" name="Google Shape;104;p25"/>
          <p:cNvPicPr preferRelativeResize="0"/>
          <p:nvPr/>
        </p:nvPicPr>
        <p:blipFill>
          <a:blip r:embed="rId3">
            <a:alphaModFix/>
          </a:blip>
          <a:stretch>
            <a:fillRect/>
          </a:stretch>
        </p:blipFill>
        <p:spPr>
          <a:xfrm>
            <a:off x="650105" y="2410005"/>
            <a:ext cx="267970" cy="248409"/>
          </a:xfrm>
          <a:prstGeom prst="rect">
            <a:avLst/>
          </a:prstGeom>
          <a:noFill/>
          <a:ln>
            <a:noFill/>
          </a:ln>
        </p:spPr>
      </p:pic>
      <p:pic>
        <p:nvPicPr>
          <p:cNvPr id="105" name="Google Shape;105;p25"/>
          <p:cNvPicPr preferRelativeResize="0"/>
          <p:nvPr/>
        </p:nvPicPr>
        <p:blipFill rotWithShape="1">
          <a:blip r:embed="rId4">
            <a:alphaModFix/>
          </a:blip>
          <a:srcRect b="5258" l="0" r="0" t="4235"/>
          <a:stretch/>
        </p:blipFill>
        <p:spPr>
          <a:xfrm>
            <a:off x="617858" y="2795844"/>
            <a:ext cx="413195" cy="290508"/>
          </a:xfrm>
          <a:prstGeom prst="rect">
            <a:avLst/>
          </a:prstGeom>
          <a:noFill/>
          <a:ln>
            <a:noFill/>
          </a:ln>
        </p:spPr>
      </p:pic>
      <p:pic>
        <p:nvPicPr>
          <p:cNvPr id="106" name="Google Shape;106;p25"/>
          <p:cNvPicPr preferRelativeResize="0"/>
          <p:nvPr/>
        </p:nvPicPr>
        <p:blipFill>
          <a:blip r:embed="rId5">
            <a:alphaModFix/>
          </a:blip>
          <a:stretch>
            <a:fillRect/>
          </a:stretch>
        </p:blipFill>
        <p:spPr>
          <a:xfrm>
            <a:off x="650102" y="3192033"/>
            <a:ext cx="267970" cy="276448"/>
          </a:xfrm>
          <a:prstGeom prst="rect">
            <a:avLst/>
          </a:prstGeom>
          <a:noFill/>
          <a:ln>
            <a:noFill/>
          </a:ln>
        </p:spPr>
      </p:pic>
      <p:pic>
        <p:nvPicPr>
          <p:cNvPr id="107" name="Google Shape;107;p25"/>
          <p:cNvPicPr preferRelativeResize="0"/>
          <p:nvPr/>
        </p:nvPicPr>
        <p:blipFill>
          <a:blip r:embed="rId6">
            <a:alphaModFix/>
          </a:blip>
          <a:stretch>
            <a:fillRect/>
          </a:stretch>
        </p:blipFill>
        <p:spPr>
          <a:xfrm>
            <a:off x="615985" y="3723202"/>
            <a:ext cx="320972" cy="285929"/>
          </a:xfrm>
          <a:prstGeom prst="rect">
            <a:avLst/>
          </a:prstGeom>
          <a:noFill/>
          <a:ln>
            <a:noFill/>
          </a:ln>
        </p:spPr>
      </p:pic>
      <p:pic>
        <p:nvPicPr>
          <p:cNvPr id="108" name="Google Shape;108;p25"/>
          <p:cNvPicPr preferRelativeResize="0"/>
          <p:nvPr/>
        </p:nvPicPr>
        <p:blipFill>
          <a:blip r:embed="rId7">
            <a:alphaModFix/>
          </a:blip>
          <a:stretch>
            <a:fillRect/>
          </a:stretch>
        </p:blipFill>
        <p:spPr>
          <a:xfrm>
            <a:off x="617846" y="4215191"/>
            <a:ext cx="320972" cy="300228"/>
          </a:xfrm>
          <a:prstGeom prst="rect">
            <a:avLst/>
          </a:prstGeom>
          <a:noFill/>
          <a:ln>
            <a:noFill/>
          </a:ln>
        </p:spPr>
      </p:pic>
      <p:pic>
        <p:nvPicPr>
          <p:cNvPr id="109" name="Google Shape;109;p25"/>
          <p:cNvPicPr preferRelativeResize="0"/>
          <p:nvPr/>
        </p:nvPicPr>
        <p:blipFill>
          <a:blip r:embed="rId8">
            <a:alphaModFix/>
          </a:blip>
          <a:stretch>
            <a:fillRect/>
          </a:stretch>
        </p:blipFill>
        <p:spPr>
          <a:xfrm>
            <a:off x="650105" y="4645984"/>
            <a:ext cx="267971" cy="267971"/>
          </a:xfrm>
          <a:prstGeom prst="rect">
            <a:avLst/>
          </a:prstGeom>
          <a:noFill/>
          <a:ln>
            <a:noFill/>
          </a:ln>
        </p:spPr>
      </p:pic>
      <p:pic>
        <p:nvPicPr>
          <p:cNvPr id="110" name="Google Shape;110;p25"/>
          <p:cNvPicPr preferRelativeResize="0"/>
          <p:nvPr/>
        </p:nvPicPr>
        <p:blipFill>
          <a:blip r:embed="rId9">
            <a:alphaModFix/>
          </a:blip>
          <a:stretch>
            <a:fillRect/>
          </a:stretch>
        </p:blipFill>
        <p:spPr>
          <a:xfrm>
            <a:off x="8136286" y="1319626"/>
            <a:ext cx="648102" cy="650606"/>
          </a:xfrm>
          <a:prstGeom prst="rect">
            <a:avLst/>
          </a:prstGeom>
          <a:noFill/>
          <a:ln>
            <a:noFill/>
          </a:ln>
        </p:spPr>
      </p:pic>
      <p:pic>
        <p:nvPicPr>
          <p:cNvPr id="111" name="Google Shape;111;p25"/>
          <p:cNvPicPr preferRelativeResize="0"/>
          <p:nvPr/>
        </p:nvPicPr>
        <p:blipFill>
          <a:blip r:embed="rId10">
            <a:alphaModFix/>
          </a:blip>
          <a:stretch>
            <a:fillRect/>
          </a:stretch>
        </p:blipFill>
        <p:spPr>
          <a:xfrm>
            <a:off x="8259898" y="400782"/>
            <a:ext cx="648094" cy="634784"/>
          </a:xfrm>
          <a:prstGeom prst="rect">
            <a:avLst/>
          </a:prstGeom>
          <a:noFill/>
          <a:ln>
            <a:noFill/>
          </a:ln>
        </p:spPr>
      </p:pic>
      <p:sp>
        <p:nvSpPr>
          <p:cNvPr id="112" name="Google Shape;112;p25"/>
          <p:cNvSpPr txBox="1"/>
          <p:nvPr/>
        </p:nvSpPr>
        <p:spPr>
          <a:xfrm>
            <a:off x="6824628" y="4432785"/>
            <a:ext cx="720600" cy="365100"/>
          </a:xfrm>
          <a:prstGeom prst="rect">
            <a:avLst/>
          </a:prstGeom>
          <a:noFill/>
          <a:ln>
            <a:noFill/>
          </a:ln>
        </p:spPr>
        <p:txBody>
          <a:bodyPr anchorCtr="0" anchor="t" bIns="74125" lIns="74125" spcFirstLastPara="1" rIns="74125" wrap="square" tIns="74125">
            <a:spAutoFit/>
          </a:bodyPr>
          <a:lstStyle/>
          <a:p>
            <a:pPr indent="0" lvl="0" marL="0" rtl="0" algn="l">
              <a:spcBef>
                <a:spcPts val="0"/>
              </a:spcBef>
              <a:spcAft>
                <a:spcPts val="0"/>
              </a:spcAft>
              <a:buNone/>
            </a:pPr>
            <a:r>
              <a:t/>
            </a:r>
            <a:endParaRPr/>
          </a:p>
        </p:txBody>
      </p:sp>
      <p:sp>
        <p:nvSpPr>
          <p:cNvPr id="113" name="Google Shape;113;p25"/>
          <p:cNvSpPr txBox="1"/>
          <p:nvPr/>
        </p:nvSpPr>
        <p:spPr>
          <a:xfrm>
            <a:off x="6824628" y="4432785"/>
            <a:ext cx="720600" cy="365100"/>
          </a:xfrm>
          <a:prstGeom prst="rect">
            <a:avLst/>
          </a:prstGeom>
          <a:noFill/>
          <a:ln>
            <a:noFill/>
          </a:ln>
        </p:spPr>
        <p:txBody>
          <a:bodyPr anchorCtr="0" anchor="t" bIns="74125" lIns="74125" spcFirstLastPara="1" rIns="74125" wrap="square" tIns="74125">
            <a:spAutoFit/>
          </a:bodyPr>
          <a:lstStyle/>
          <a:p>
            <a:pPr indent="0" lvl="0" marL="0" rtl="0" algn="l">
              <a:spcBef>
                <a:spcPts val="0"/>
              </a:spcBef>
              <a:spcAft>
                <a:spcPts val="0"/>
              </a:spcAft>
              <a:buNone/>
            </a:pPr>
            <a:r>
              <a:t/>
            </a:r>
            <a:endParaRPr/>
          </a:p>
        </p:txBody>
      </p:sp>
      <p:graphicFrame>
        <p:nvGraphicFramePr>
          <p:cNvPr id="114" name="Google Shape;114;p25"/>
          <p:cNvGraphicFramePr/>
          <p:nvPr/>
        </p:nvGraphicFramePr>
        <p:xfrm>
          <a:off x="-3" y="2170383"/>
          <a:ext cx="3000000" cy="3000000"/>
        </p:xfrm>
        <a:graphic>
          <a:graphicData uri="http://schemas.openxmlformats.org/drawingml/2006/table">
            <a:tbl>
              <a:tblPr bandRow="1" firstRow="1">
                <a:noFill/>
                <a:tableStyleId>{34CBACD3-3E46-4B45-A80C-C647CD15C49F}</a:tableStyleId>
              </a:tblPr>
              <a:tblGrid>
                <a:gridCol w="576850"/>
                <a:gridCol w="501475"/>
                <a:gridCol w="3089375"/>
              </a:tblGrid>
              <a:tr h="126900">
                <a:tc gridSpan="3">
                  <a:txBody>
                    <a:bodyPr/>
                    <a:lstStyle/>
                    <a:p>
                      <a:pPr indent="0" lvl="0" marL="0" marR="0" rtl="0" algn="ctr">
                        <a:lnSpc>
                          <a:spcPct val="100000"/>
                        </a:lnSpc>
                        <a:spcBef>
                          <a:spcPts val="0"/>
                        </a:spcBef>
                        <a:spcAft>
                          <a:spcPts val="0"/>
                        </a:spcAft>
                        <a:buClr>
                          <a:srgbClr val="000000"/>
                        </a:buClr>
                        <a:buSzPts val="850"/>
                        <a:buFont typeface="Arial"/>
                        <a:buNone/>
                      </a:pPr>
                      <a:r>
                        <a:rPr b="1" lang="en-GB" sz="850" u="none" cap="none" strike="noStrike"/>
                        <a:t>3. Themes and Big Ideas In Romeo and Juliet</a:t>
                      </a:r>
                      <a:endParaRPr b="1" sz="105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hMerge="1"/>
                <a:tc hMerge="1"/>
              </a:tr>
              <a:tr h="542650">
                <a:tc>
                  <a:txBody>
                    <a:bodyPr/>
                    <a:lstStyle/>
                    <a:p>
                      <a:pPr indent="0" lvl="0" marL="0" marR="0" rtl="0" algn="l">
                        <a:lnSpc>
                          <a:spcPct val="100000"/>
                        </a:lnSpc>
                        <a:spcBef>
                          <a:spcPts val="0"/>
                        </a:spcBef>
                        <a:spcAft>
                          <a:spcPts val="0"/>
                        </a:spcAft>
                        <a:buClr>
                          <a:srgbClr val="000000"/>
                        </a:buClr>
                        <a:buSzPts val="850"/>
                        <a:buFont typeface="Calibri"/>
                        <a:buNone/>
                      </a:pPr>
                      <a:r>
                        <a:rPr b="1" lang="en-GB" sz="500"/>
                        <a:t>Love</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500"/>
                        <a:t>Unrequited </a:t>
                      </a:r>
                      <a:r>
                        <a:rPr lang="en-GB" sz="500"/>
                        <a:t>love between Romeo and Rosaline. </a:t>
                      </a:r>
                      <a:endParaRPr sz="500"/>
                    </a:p>
                    <a:p>
                      <a:pPr indent="0" lvl="0" marL="0" marR="0" rtl="0" algn="l">
                        <a:lnSpc>
                          <a:spcPct val="100000"/>
                        </a:lnSpc>
                        <a:spcBef>
                          <a:spcPts val="0"/>
                        </a:spcBef>
                        <a:spcAft>
                          <a:spcPts val="0"/>
                        </a:spcAft>
                        <a:buClr>
                          <a:srgbClr val="000000"/>
                        </a:buClr>
                        <a:buSzPts val="1400"/>
                        <a:buFont typeface="Arial"/>
                        <a:buNone/>
                      </a:pPr>
                      <a:r>
                        <a:rPr b="1" lang="en-GB" sz="500"/>
                        <a:t>Forbidden </a:t>
                      </a:r>
                      <a:r>
                        <a:rPr lang="en-GB" sz="500"/>
                        <a:t>love between Romeo and Juliet- they treat love almost like a </a:t>
                      </a:r>
                      <a:r>
                        <a:rPr b="1" lang="en-GB" sz="500"/>
                        <a:t>religion.</a:t>
                      </a:r>
                      <a:endParaRPr b="1" sz="500"/>
                    </a:p>
                    <a:p>
                      <a:pPr indent="0" lvl="0" marL="0" marR="0" rtl="0" algn="l">
                        <a:lnSpc>
                          <a:spcPct val="100000"/>
                        </a:lnSpc>
                        <a:spcBef>
                          <a:spcPts val="0"/>
                        </a:spcBef>
                        <a:spcAft>
                          <a:spcPts val="0"/>
                        </a:spcAft>
                        <a:buClr>
                          <a:srgbClr val="000000"/>
                        </a:buClr>
                        <a:buSzPts val="1400"/>
                        <a:buFont typeface="Arial"/>
                        <a:buNone/>
                      </a:pPr>
                      <a:r>
                        <a:rPr b="1" lang="en-GB" sz="500"/>
                        <a:t>Family </a:t>
                      </a:r>
                      <a:r>
                        <a:rPr lang="en-GB" sz="500"/>
                        <a:t>love between Juliet and the nurse rather than her own mother</a:t>
                      </a:r>
                      <a:endParaRPr sz="500"/>
                    </a:p>
                    <a:p>
                      <a:pPr indent="0" lvl="0" marL="0" marR="0" rtl="0" algn="l">
                        <a:lnSpc>
                          <a:spcPct val="100000"/>
                        </a:lnSpc>
                        <a:spcBef>
                          <a:spcPts val="0"/>
                        </a:spcBef>
                        <a:spcAft>
                          <a:spcPts val="0"/>
                        </a:spcAft>
                        <a:buClr>
                          <a:srgbClr val="000000"/>
                        </a:buClr>
                        <a:buSzPts val="1400"/>
                        <a:buFont typeface="Arial"/>
                        <a:buNone/>
                      </a:pPr>
                      <a:r>
                        <a:rPr b="1" lang="en-GB" sz="500"/>
                        <a:t>Love </a:t>
                      </a:r>
                      <a:r>
                        <a:rPr lang="en-GB" sz="500"/>
                        <a:t>through friendship E.g. Romeo and Mercutio </a:t>
                      </a:r>
                      <a:endParaRPr sz="500"/>
                    </a:p>
                    <a:p>
                      <a:pPr indent="0" lvl="0" marL="0" rtl="0" algn="l">
                        <a:spcBef>
                          <a:spcPts val="0"/>
                        </a:spcBef>
                        <a:spcAft>
                          <a:spcPts val="0"/>
                        </a:spcAft>
                        <a:buClr>
                          <a:srgbClr val="000000"/>
                        </a:buClr>
                        <a:buSzPts val="850"/>
                        <a:buFont typeface="Calibri"/>
                        <a:buNone/>
                      </a:pPr>
                      <a:r>
                        <a:rPr i="1" lang="en-GB" sz="500">
                          <a:solidFill>
                            <a:srgbClr val="000000"/>
                          </a:solidFill>
                        </a:rPr>
                        <a:t>Marriages for love were very rare and were frowned upon by Elizabethan society</a:t>
                      </a:r>
                      <a:endParaRPr b="1" sz="500"/>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2600">
                <a:tc>
                  <a:txBody>
                    <a:bodyPr/>
                    <a:lstStyle/>
                    <a:p>
                      <a:pPr indent="0" lvl="0" marL="0" marR="0" rtl="0" algn="l">
                        <a:lnSpc>
                          <a:spcPct val="100000"/>
                        </a:lnSpc>
                        <a:spcBef>
                          <a:spcPts val="0"/>
                        </a:spcBef>
                        <a:spcAft>
                          <a:spcPts val="0"/>
                        </a:spcAft>
                        <a:buClr>
                          <a:srgbClr val="000000"/>
                        </a:buClr>
                        <a:buSzPts val="850"/>
                        <a:buFont typeface="Calibri"/>
                        <a:buNone/>
                      </a:pPr>
                      <a:r>
                        <a:rPr b="1" lang="en-GB" sz="500"/>
                        <a:t>Fate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500"/>
                        <a:t>Elizabethan beliefs about fate and </a:t>
                      </a:r>
                      <a:r>
                        <a:rPr b="1" lang="en-GB" sz="500"/>
                        <a:t>astrology </a:t>
                      </a:r>
                      <a:r>
                        <a:rPr lang="en-GB" sz="500"/>
                        <a:t>are evident in the play. From the </a:t>
                      </a:r>
                      <a:r>
                        <a:rPr b="1" lang="en-GB" sz="500"/>
                        <a:t>prologue </a:t>
                      </a:r>
                      <a:r>
                        <a:rPr lang="en-GB" sz="500"/>
                        <a:t>R and J are described as “</a:t>
                      </a:r>
                      <a:r>
                        <a:rPr i="1" lang="en-GB" sz="500"/>
                        <a:t>Star crossed lovers”. </a:t>
                      </a:r>
                      <a:r>
                        <a:rPr lang="en-GB" sz="500"/>
                        <a:t>It seems as if the protagonists cannot escape fate and therefore their love is </a:t>
                      </a:r>
                      <a:r>
                        <a:rPr b="1" lang="en-GB" sz="500"/>
                        <a:t>futile.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02600">
                <a:tc>
                  <a:txBody>
                    <a:bodyPr/>
                    <a:lstStyle/>
                    <a:p>
                      <a:pPr indent="0" lvl="0" marL="0" marR="0" rtl="0" algn="l">
                        <a:lnSpc>
                          <a:spcPct val="100000"/>
                        </a:lnSpc>
                        <a:spcBef>
                          <a:spcPts val="0"/>
                        </a:spcBef>
                        <a:spcAft>
                          <a:spcPts val="0"/>
                        </a:spcAft>
                        <a:buClr>
                          <a:srgbClr val="000000"/>
                        </a:buClr>
                        <a:buSzPts val="850"/>
                        <a:buFont typeface="Calibri"/>
                        <a:buNone/>
                      </a:pPr>
                      <a:r>
                        <a:rPr b="1" lang="en-GB" sz="500"/>
                        <a:t>Conflict and Violence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500"/>
                        <a:t>The play opens with violence and there is another street fight in Act 3 Scene 1. Violence is used a way for </a:t>
                      </a:r>
                      <a:r>
                        <a:rPr b="1" lang="en-GB" sz="500"/>
                        <a:t>upper class Elizabethan</a:t>
                      </a:r>
                      <a:r>
                        <a:rPr lang="en-GB" sz="500"/>
                        <a:t> men to show their </a:t>
                      </a:r>
                      <a:r>
                        <a:rPr b="1" lang="en-GB" sz="500"/>
                        <a:t>masculinity. </a:t>
                      </a:r>
                      <a:r>
                        <a:rPr lang="en-GB" sz="500"/>
                        <a:t>There are other types of conflict also evident in the play such as the </a:t>
                      </a:r>
                      <a:r>
                        <a:rPr b="1" lang="en-GB" sz="500"/>
                        <a:t>internal conflict</a:t>
                      </a:r>
                      <a:r>
                        <a:rPr lang="en-GB" sz="500"/>
                        <a:t> as characters have conflicted thoughts and conflict within families (</a:t>
                      </a:r>
                      <a:r>
                        <a:rPr i="1" lang="en-GB" sz="500"/>
                        <a:t>“Hang thee young baggage”)</a:t>
                      </a:r>
                      <a:endParaRPr sz="500"/>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42650">
                <a:tc>
                  <a:txBody>
                    <a:bodyPr/>
                    <a:lstStyle/>
                    <a:p>
                      <a:pPr indent="0" lvl="0" marL="0" marR="0" rtl="0" algn="l">
                        <a:lnSpc>
                          <a:spcPct val="100000"/>
                        </a:lnSpc>
                        <a:spcBef>
                          <a:spcPts val="0"/>
                        </a:spcBef>
                        <a:spcAft>
                          <a:spcPts val="0"/>
                        </a:spcAft>
                        <a:buClr>
                          <a:srgbClr val="000000"/>
                        </a:buClr>
                        <a:buSzPts val="850"/>
                        <a:buFont typeface="Calibri"/>
                        <a:buNone/>
                      </a:pPr>
                      <a:r>
                        <a:rPr b="1" lang="en-GB" sz="500"/>
                        <a:t>Family</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500"/>
                        <a:t>The feud (</a:t>
                      </a:r>
                      <a:r>
                        <a:rPr lang="en-GB" sz="500">
                          <a:solidFill>
                            <a:srgbClr val="000000"/>
                          </a:solidFill>
                        </a:rPr>
                        <a:t>“</a:t>
                      </a:r>
                      <a:r>
                        <a:rPr i="1" lang="en-GB" sz="500">
                          <a:solidFill>
                            <a:srgbClr val="000000"/>
                          </a:solidFill>
                        </a:rPr>
                        <a:t>Ancient Grudge”) </a:t>
                      </a:r>
                      <a:r>
                        <a:rPr lang="en-GB" sz="500"/>
                        <a:t>between the families is at the centre of the play’s plot. </a:t>
                      </a:r>
                      <a:r>
                        <a:rPr b="1" lang="en-GB" sz="500"/>
                        <a:t>Honour, reputation and loyalty </a:t>
                      </a:r>
                      <a:r>
                        <a:rPr lang="en-GB" sz="500"/>
                        <a:t>are very important to these families. Whilst Montagues and Capulets fight for status in Verona there is also conflict within families. Juliet’s</a:t>
                      </a:r>
                      <a:r>
                        <a:rPr b="1" lang="en-GB" sz="500"/>
                        <a:t> independence</a:t>
                      </a:r>
                      <a:r>
                        <a:rPr lang="en-GB" sz="500"/>
                        <a:t> see her in conflict with her parents. Juliet is closer to the nurse (who would have been her </a:t>
                      </a:r>
                      <a:r>
                        <a:rPr b="1" lang="en-GB" sz="500"/>
                        <a:t>wet-nurse </a:t>
                      </a:r>
                      <a:r>
                        <a:rPr lang="en-GB" sz="500"/>
                        <a:t>as a child) than she is her own mother.</a:t>
                      </a:r>
                      <a:endParaRPr sz="500"/>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24500">
                <a:tc>
                  <a:txBody>
                    <a:bodyPr/>
                    <a:lstStyle/>
                    <a:p>
                      <a:pPr indent="0" lvl="0" marL="0" marR="0" rtl="0" algn="l">
                        <a:lnSpc>
                          <a:spcPct val="100000"/>
                        </a:lnSpc>
                        <a:spcBef>
                          <a:spcPts val="0"/>
                        </a:spcBef>
                        <a:spcAft>
                          <a:spcPts val="0"/>
                        </a:spcAft>
                        <a:buClr>
                          <a:srgbClr val="000000"/>
                        </a:buClr>
                        <a:buSzPts val="850"/>
                        <a:buFont typeface="Calibri"/>
                        <a:buNone/>
                      </a:pPr>
                      <a:r>
                        <a:rPr b="1" lang="en-GB" sz="500"/>
                        <a:t>Society and Individuals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500"/>
                        <a:t>Shakespeare explores t</a:t>
                      </a:r>
                      <a:r>
                        <a:rPr lang="en-GB" sz="500">
                          <a:solidFill>
                            <a:srgbClr val="000000"/>
                          </a:solidFill>
                        </a:rPr>
                        <a:t>he freedom of the individual vs. the restrictions imposed by society. The Prince’s character helps demonstrate  the danger of breaking social rules and trying to exercise </a:t>
                      </a:r>
                      <a:r>
                        <a:rPr b="1" lang="en-GB" sz="500">
                          <a:solidFill>
                            <a:srgbClr val="000000"/>
                          </a:solidFill>
                        </a:rPr>
                        <a:t>free will. </a:t>
                      </a:r>
                      <a:r>
                        <a:rPr lang="en-GB" sz="500">
                          <a:solidFill>
                            <a:srgbClr val="000000"/>
                          </a:solidFill>
                        </a:rPr>
                        <a:t>Suicide and </a:t>
                      </a:r>
                      <a:r>
                        <a:rPr b="1" lang="en-GB" sz="500">
                          <a:solidFill>
                            <a:srgbClr val="000000"/>
                          </a:solidFill>
                        </a:rPr>
                        <a:t>bigamy</a:t>
                      </a:r>
                      <a:r>
                        <a:rPr lang="en-GB" sz="500">
                          <a:solidFill>
                            <a:srgbClr val="000000"/>
                          </a:solidFill>
                        </a:rPr>
                        <a:t> would both have been considered </a:t>
                      </a:r>
                      <a:r>
                        <a:rPr b="1" lang="en-GB" sz="500">
                          <a:solidFill>
                            <a:srgbClr val="000000"/>
                          </a:solidFill>
                        </a:rPr>
                        <a:t>mortal sins</a:t>
                      </a:r>
                      <a:r>
                        <a:rPr lang="en-GB" sz="500">
                          <a:solidFill>
                            <a:srgbClr val="000000"/>
                          </a:solidFill>
                        </a:rPr>
                        <a:t> in Catholic Verona. </a:t>
                      </a:r>
                      <a:endParaRPr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02600">
                <a:tc>
                  <a:txBody>
                    <a:bodyPr/>
                    <a:lstStyle/>
                    <a:p>
                      <a:pPr indent="0" lvl="0" marL="0" marR="0" rtl="0" algn="l">
                        <a:lnSpc>
                          <a:spcPct val="100000"/>
                        </a:lnSpc>
                        <a:spcBef>
                          <a:spcPts val="0"/>
                        </a:spcBef>
                        <a:spcAft>
                          <a:spcPts val="0"/>
                        </a:spcAft>
                        <a:buClr>
                          <a:srgbClr val="000000"/>
                        </a:buClr>
                        <a:buSzPts val="850"/>
                        <a:buFont typeface="Calibri"/>
                        <a:buNone/>
                      </a:pPr>
                      <a:r>
                        <a:rPr b="1" lang="en-GB" sz="500"/>
                        <a:t>Gender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a:txBody>
                    <a:bodyPr/>
                    <a:lstStyle/>
                    <a:p>
                      <a:pPr indent="0" lvl="0" marL="0" marR="0" rtl="0" algn="l">
                        <a:lnSpc>
                          <a:spcPct val="100000"/>
                        </a:lnSpc>
                        <a:spcBef>
                          <a:spcPts val="0"/>
                        </a:spcBef>
                        <a:spcAft>
                          <a:spcPts val="0"/>
                        </a:spcAft>
                        <a:buClr>
                          <a:srgbClr val="000000"/>
                        </a:buClr>
                        <a:buSzPts val="800"/>
                        <a:buFont typeface="Arial"/>
                        <a:buNone/>
                      </a:pPr>
                      <a:r>
                        <a:t/>
                      </a:r>
                      <a:endParaRPr b="1" sz="5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500"/>
                        <a:t>In the play, </a:t>
                      </a:r>
                      <a:r>
                        <a:rPr b="1" lang="en-GB" sz="500"/>
                        <a:t>Verona </a:t>
                      </a:r>
                      <a:r>
                        <a:rPr lang="en-GB" sz="500"/>
                        <a:t>is a </a:t>
                      </a:r>
                      <a:r>
                        <a:rPr b="1" lang="en-GB" sz="500"/>
                        <a:t>societ</a:t>
                      </a:r>
                      <a:r>
                        <a:rPr lang="en-GB" sz="500"/>
                        <a:t>y dominated by male aggression and violence. Romeo in portrayed as a more </a:t>
                      </a:r>
                      <a:r>
                        <a:rPr b="1" lang="en-GB" sz="500"/>
                        <a:t>effeminate male </a:t>
                      </a:r>
                      <a:r>
                        <a:rPr lang="en-GB" sz="500"/>
                        <a:t>within the play. Lady Capulet’s young, arranged marriage to Lord Capulet reflects </a:t>
                      </a:r>
                      <a:r>
                        <a:rPr b="1" lang="en-GB" sz="500"/>
                        <a:t>conventional</a:t>
                      </a:r>
                      <a:r>
                        <a:rPr lang="en-GB" sz="500"/>
                        <a:t> gender roles and in contrast to her mother, Juliet shows characteristics of a </a:t>
                      </a:r>
                      <a:r>
                        <a:rPr b="1" lang="en-GB" sz="500"/>
                        <a:t>feminist. </a:t>
                      </a:r>
                      <a:endParaRPr sz="500"/>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graphicFrame>
        <p:nvGraphicFramePr>
          <p:cNvPr id="119" name="Google Shape;119;p26"/>
          <p:cNvGraphicFramePr/>
          <p:nvPr/>
        </p:nvGraphicFramePr>
        <p:xfrm>
          <a:off x="36844" y="-8"/>
          <a:ext cx="3000000" cy="3000000"/>
        </p:xfrm>
        <a:graphic>
          <a:graphicData uri="http://schemas.openxmlformats.org/drawingml/2006/table">
            <a:tbl>
              <a:tblPr>
                <a:noFill/>
                <a:tableStyleId>{1AF02852-788A-4498-B7BD-BD7AF0B20E89}</a:tableStyleId>
              </a:tblPr>
              <a:tblGrid>
                <a:gridCol w="503125"/>
                <a:gridCol w="721325"/>
                <a:gridCol w="3171150"/>
                <a:gridCol w="2896750"/>
                <a:gridCol w="1777975"/>
              </a:tblGrid>
              <a:tr h="203475">
                <a:tc gridSpan="2">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Timeline of </a:t>
                      </a:r>
                      <a:r>
                        <a:rPr b="1" lang="en-GB" sz="500" u="sng" cap="none" strike="noStrike">
                          <a:latin typeface="Calibri"/>
                          <a:ea typeface="Calibri"/>
                          <a:cs typeface="Calibri"/>
                          <a:sym typeface="Calibri"/>
                        </a:rPr>
                        <a:t>Publication</a:t>
                      </a:r>
                      <a:endParaRPr b="1" sz="500" u="sng"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00"/>
                    </a:solidFill>
                  </a:tcPr>
                </a:tc>
                <a:tc hMerge="1"/>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Key Context for each poem</a:t>
                      </a:r>
                      <a:endParaRPr b="1"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Structure/ Key Features</a:t>
                      </a:r>
                      <a:endParaRPr b="1"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Big Ideas/Themes</a:t>
                      </a:r>
                      <a:endParaRPr b="1"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B0F0"/>
                    </a:solidFill>
                  </a:tcPr>
                </a:tc>
              </a:tr>
              <a:tr h="313650">
                <a:tc gridSpan="2">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solidFill>
                            <a:srgbClr val="A64D79"/>
                          </a:solidFill>
                          <a:latin typeface="Calibri"/>
                          <a:ea typeface="Calibri"/>
                          <a:cs typeface="Calibri"/>
                          <a:sym typeface="Calibri"/>
                        </a:rPr>
                        <a:t>London</a:t>
                      </a:r>
                      <a:r>
                        <a:rPr lang="en-GB" sz="500" u="none" cap="none" strike="noStrike">
                          <a:latin typeface="Calibri"/>
                          <a:ea typeface="Calibri"/>
                          <a:cs typeface="Calibri"/>
                          <a:sym typeface="Calibri"/>
                        </a:rPr>
                        <a:t> (1594)</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Reflects the </a:t>
                      </a:r>
                      <a:r>
                        <a:rPr b="1" lang="en-GB" sz="500" u="none" cap="none" strike="noStrike">
                          <a:latin typeface="Calibri"/>
                          <a:ea typeface="Calibri"/>
                          <a:cs typeface="Calibri"/>
                          <a:sym typeface="Calibri"/>
                        </a:rPr>
                        <a:t>Romantic</a:t>
                      </a:r>
                      <a:r>
                        <a:rPr lang="en-GB" sz="500" u="none" cap="none" strike="noStrike">
                          <a:latin typeface="Calibri"/>
                          <a:ea typeface="Calibri"/>
                          <a:cs typeface="Calibri"/>
                          <a:sym typeface="Calibri"/>
                        </a:rPr>
                        <a:t> suspicion of large institutions of Power. Inspired by the French Revolution</a:t>
                      </a:r>
                      <a:r>
                        <a:rPr lang="en-GB" sz="500">
                          <a:latin typeface="Calibri"/>
                          <a:ea typeface="Calibri"/>
                          <a:cs typeface="Calibri"/>
                          <a:sym typeface="Calibri"/>
                        </a:rPr>
                        <a:t> and a</a:t>
                      </a:r>
                      <a:r>
                        <a:rPr lang="en-GB" sz="500" u="none" cap="none" strike="noStrike">
                          <a:latin typeface="Calibri"/>
                          <a:ea typeface="Calibri"/>
                          <a:cs typeface="Calibri"/>
                          <a:sym typeface="Calibri"/>
                        </a:rPr>
                        <a:t>nti-establishment ideologies. Reflects issues of crime and povert</a:t>
                      </a:r>
                      <a:r>
                        <a:rPr lang="en-GB" sz="500">
                          <a:latin typeface="Calibri"/>
                          <a:ea typeface="Calibri"/>
                          <a:cs typeface="Calibri"/>
                          <a:sym typeface="Calibri"/>
                        </a:rPr>
                        <a:t>y in the </a:t>
                      </a:r>
                      <a:r>
                        <a:rPr b="1" lang="en-GB" sz="500">
                          <a:latin typeface="Calibri"/>
                          <a:ea typeface="Calibri"/>
                          <a:cs typeface="Calibri"/>
                          <a:sym typeface="Calibri"/>
                        </a:rPr>
                        <a:t>metropolitan</a:t>
                      </a:r>
                      <a:r>
                        <a:rPr lang="en-GB" sz="500">
                          <a:latin typeface="Calibri"/>
                          <a:ea typeface="Calibri"/>
                          <a:cs typeface="Calibri"/>
                          <a:sym typeface="Calibri"/>
                        </a:rPr>
                        <a:t> heart of the </a:t>
                      </a:r>
                      <a:r>
                        <a:rPr b="1" lang="en-GB" sz="500">
                          <a:latin typeface="Calibri"/>
                          <a:ea typeface="Calibri"/>
                          <a:cs typeface="Calibri"/>
                          <a:sym typeface="Calibri"/>
                        </a:rPr>
                        <a:t>British Empire. </a:t>
                      </a:r>
                      <a:r>
                        <a:rPr lang="en-GB" sz="500" u="none" cap="none" strike="noStrike">
                          <a:latin typeface="Calibri"/>
                          <a:ea typeface="Calibri"/>
                          <a:cs typeface="Calibri"/>
                          <a:sym typeface="Calibri"/>
                        </a:rPr>
                        <a:t> </a:t>
                      </a:r>
                      <a:endParaRPr sz="500" u="none" cap="none" strike="noStrike">
                        <a:latin typeface="Calibri"/>
                        <a:ea typeface="Calibri"/>
                        <a:cs typeface="Calibri"/>
                        <a:sym typeface="Calibri"/>
                      </a:endParaRPr>
                    </a:p>
                  </a:txBody>
                  <a:tcPr marT="62200" marB="62200" marR="60075" marL="60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ABAB </a:t>
                      </a:r>
                      <a:r>
                        <a:rPr b="1" lang="en-GB" sz="500" u="none" cap="none" strike="noStrike">
                          <a:latin typeface="Calibri"/>
                          <a:ea typeface="Calibri"/>
                          <a:cs typeface="Calibri"/>
                          <a:sym typeface="Calibri"/>
                        </a:rPr>
                        <a:t>alternate</a:t>
                      </a:r>
                      <a:r>
                        <a:rPr lang="en-GB" sz="500" u="none" cap="none" strike="noStrike">
                          <a:latin typeface="Calibri"/>
                          <a:ea typeface="Calibri"/>
                          <a:cs typeface="Calibri"/>
                          <a:sym typeface="Calibri"/>
                        </a:rPr>
                        <a:t> rhyme scheme replicates Blake’s footsteps walking through London.</a:t>
                      </a:r>
                      <a:endParaRPr sz="500" u="none" cap="none" strike="noStrike">
                        <a:latin typeface="Calibri"/>
                        <a:ea typeface="Calibri"/>
                        <a:cs typeface="Calibri"/>
                        <a:sym typeface="Calibri"/>
                      </a:endParaRPr>
                    </a:p>
                  </a:txBody>
                  <a:tcPr marT="62200" marB="62200" marR="80075" marL="80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Power of state over individuals; </a:t>
                      </a:r>
                      <a:r>
                        <a:rPr b="1" lang="en-GB" sz="500" u="none" cap="none" strike="noStrike">
                          <a:latin typeface="Calibri"/>
                          <a:ea typeface="Calibri"/>
                          <a:cs typeface="Calibri"/>
                          <a:sym typeface="Calibri"/>
                        </a:rPr>
                        <a:t>political conflict</a:t>
                      </a:r>
                      <a:r>
                        <a:rPr lang="en-GB" sz="500" u="none" cap="none" strike="noStrike">
                          <a:latin typeface="Calibri"/>
                          <a:ea typeface="Calibri"/>
                          <a:cs typeface="Calibri"/>
                          <a:sym typeface="Calibri"/>
                        </a:rPr>
                        <a:t> reinforcing </a:t>
                      </a:r>
                      <a:r>
                        <a:rPr b="1" lang="en-GB" sz="500" u="none" cap="none" strike="noStrike">
                          <a:latin typeface="Calibri"/>
                          <a:ea typeface="Calibri"/>
                          <a:cs typeface="Calibri"/>
                          <a:sym typeface="Calibri"/>
                        </a:rPr>
                        <a:t>inequalities</a:t>
                      </a:r>
                      <a:r>
                        <a:rPr lang="en-GB" sz="500" u="none" cap="none" strike="noStrike">
                          <a:latin typeface="Calibri"/>
                          <a:ea typeface="Calibri"/>
                          <a:cs typeface="Calibri"/>
                          <a:sym typeface="Calibri"/>
                        </a:rPr>
                        <a:t>; power in revolution</a:t>
                      </a:r>
                      <a:r>
                        <a:rPr lang="en-GB" sz="500">
                          <a:latin typeface="Calibri"/>
                          <a:ea typeface="Calibri"/>
                          <a:cs typeface="Calibri"/>
                          <a:sym typeface="Calibri"/>
                        </a:rPr>
                        <a:t>.</a:t>
                      </a:r>
                      <a:endParaRPr sz="500" u="none" cap="none" strike="noStrike">
                        <a:latin typeface="Calibri"/>
                        <a:ea typeface="Calibri"/>
                        <a:cs typeface="Calibri"/>
                        <a:sym typeface="Calibri"/>
                      </a:endParaRPr>
                    </a:p>
                  </a:txBody>
                  <a:tcPr marT="62200" marB="62200" marR="80075" marL="80075">
                    <a:lnL cap="flat" cmpd="sng" w="9525">
                      <a:solidFill>
                        <a:srgbClr val="000000"/>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0700">
                <a:tc gridSpan="2">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solidFill>
                            <a:srgbClr val="A64D79"/>
                          </a:solidFill>
                          <a:latin typeface="Calibri"/>
                          <a:ea typeface="Calibri"/>
                          <a:cs typeface="Calibri"/>
                          <a:sym typeface="Calibri"/>
                        </a:rPr>
                        <a:t>Ozymandias</a:t>
                      </a:r>
                      <a:r>
                        <a:rPr lang="en-GB" sz="500" u="none" cap="none" strike="noStrike">
                          <a:latin typeface="Calibri"/>
                          <a:ea typeface="Calibri"/>
                          <a:cs typeface="Calibri"/>
                          <a:sym typeface="Calibri"/>
                        </a:rPr>
                        <a:t> (1818)</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Based on the real statue of Ramesses II, Egyptian pharaoh. An </a:t>
                      </a:r>
                      <a:r>
                        <a:rPr b="1" lang="en-GB" sz="500" u="none" cap="none" strike="noStrike">
                          <a:latin typeface="Calibri"/>
                          <a:ea typeface="Calibri"/>
                          <a:cs typeface="Calibri"/>
                          <a:sym typeface="Calibri"/>
                        </a:rPr>
                        <a:t>ironic</a:t>
                      </a:r>
                      <a:r>
                        <a:rPr lang="en-GB" sz="500" u="none" cap="none" strike="noStrike">
                          <a:latin typeface="Calibri"/>
                          <a:ea typeface="Calibri"/>
                          <a:cs typeface="Calibri"/>
                          <a:sym typeface="Calibri"/>
                        </a:rPr>
                        <a:t> satire of dictatorial power</a:t>
                      </a:r>
                      <a:r>
                        <a:rPr lang="en-GB" sz="500">
                          <a:latin typeface="Calibri"/>
                          <a:ea typeface="Calibri"/>
                          <a:cs typeface="Calibri"/>
                          <a:sym typeface="Calibri"/>
                        </a:rPr>
                        <a:t>. The statue was being moved to the </a:t>
                      </a:r>
                      <a:r>
                        <a:rPr b="1" lang="en-GB" sz="500">
                          <a:latin typeface="Calibri"/>
                          <a:ea typeface="Calibri"/>
                          <a:cs typeface="Calibri"/>
                          <a:sym typeface="Calibri"/>
                        </a:rPr>
                        <a:t>British Museum </a:t>
                      </a:r>
                      <a:r>
                        <a:rPr lang="en-GB" sz="500">
                          <a:latin typeface="Calibri"/>
                          <a:ea typeface="Calibri"/>
                          <a:cs typeface="Calibri"/>
                          <a:sym typeface="Calibri"/>
                        </a:rPr>
                        <a:t>in London- the </a:t>
                      </a:r>
                      <a:r>
                        <a:rPr b="1" lang="en-GB" sz="500">
                          <a:latin typeface="Calibri"/>
                          <a:ea typeface="Calibri"/>
                          <a:cs typeface="Calibri"/>
                          <a:sym typeface="Calibri"/>
                        </a:rPr>
                        <a:t>British Empire </a:t>
                      </a:r>
                      <a:r>
                        <a:rPr lang="en-GB" sz="500">
                          <a:latin typeface="Calibri"/>
                          <a:ea typeface="Calibri"/>
                          <a:cs typeface="Calibri"/>
                          <a:sym typeface="Calibri"/>
                        </a:rPr>
                        <a:t>claiming a symbol of power.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The </a:t>
                      </a:r>
                      <a:r>
                        <a:rPr b="1" lang="en-GB" sz="500" u="none" cap="none" strike="noStrike">
                          <a:latin typeface="Calibri"/>
                          <a:ea typeface="Calibri"/>
                          <a:cs typeface="Calibri"/>
                          <a:sym typeface="Calibri"/>
                        </a:rPr>
                        <a:t>sonnet</a:t>
                      </a:r>
                      <a:r>
                        <a:rPr lang="en-GB" sz="500" u="none" cap="none" strike="noStrike">
                          <a:latin typeface="Calibri"/>
                          <a:ea typeface="Calibri"/>
                          <a:cs typeface="Calibri"/>
                          <a:sym typeface="Calibri"/>
                        </a:rPr>
                        <a:t> form is</a:t>
                      </a:r>
                      <a:r>
                        <a:rPr b="1" lang="en-GB" sz="500" u="none" cap="none" strike="noStrike">
                          <a:latin typeface="Calibri"/>
                          <a:ea typeface="Calibri"/>
                          <a:cs typeface="Calibri"/>
                          <a:sym typeface="Calibri"/>
                        </a:rPr>
                        <a:t> ironic</a:t>
                      </a:r>
                      <a:r>
                        <a:rPr lang="en-GB" sz="500" u="none" cap="none" strike="noStrike">
                          <a:latin typeface="Calibri"/>
                          <a:ea typeface="Calibri"/>
                          <a:cs typeface="Calibri"/>
                          <a:sym typeface="Calibri"/>
                        </a:rPr>
                        <a:t>. It reflects Ozymandias’ love of power and </a:t>
                      </a:r>
                      <a:r>
                        <a:rPr b="1" lang="en-GB" sz="500" u="none" cap="none" strike="noStrike">
                          <a:latin typeface="Calibri"/>
                          <a:ea typeface="Calibri"/>
                          <a:cs typeface="Calibri"/>
                          <a:sym typeface="Calibri"/>
                        </a:rPr>
                        <a:t>hubris. </a:t>
                      </a:r>
                      <a:r>
                        <a:rPr lang="en-GB" sz="500">
                          <a:latin typeface="Calibri"/>
                          <a:ea typeface="Calibri"/>
                          <a:cs typeface="Calibri"/>
                          <a:sym typeface="Calibri"/>
                        </a:rPr>
                        <a:t>Shelley is mocking tyrannical leaders.</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Even the </a:t>
                      </a:r>
                      <a:r>
                        <a:rPr b="1" lang="en-GB" sz="500" u="none" cap="none" strike="noStrike">
                          <a:latin typeface="Calibri"/>
                          <a:ea typeface="Calibri"/>
                          <a:cs typeface="Calibri"/>
                          <a:sym typeface="Calibri"/>
                        </a:rPr>
                        <a:t>mightiest</a:t>
                      </a:r>
                      <a:r>
                        <a:rPr lang="en-GB" sz="500" u="none" cap="none" strike="noStrike">
                          <a:latin typeface="Calibri"/>
                          <a:ea typeface="Calibri"/>
                          <a:cs typeface="Calibri"/>
                          <a:sym typeface="Calibri"/>
                        </a:rPr>
                        <a:t> will fall; you cannot beat time; </a:t>
                      </a:r>
                      <a:r>
                        <a:rPr b="1" lang="en-GB" sz="500" u="none" cap="none" strike="noStrike">
                          <a:latin typeface="Calibri"/>
                          <a:ea typeface="Calibri"/>
                          <a:cs typeface="Calibri"/>
                          <a:sym typeface="Calibri"/>
                        </a:rPr>
                        <a:t>pride</a:t>
                      </a:r>
                      <a:r>
                        <a:rPr lang="en-GB" sz="500" u="none" cap="none" strike="noStrike">
                          <a:latin typeface="Calibri"/>
                          <a:ea typeface="Calibri"/>
                          <a:cs typeface="Calibri"/>
                          <a:sym typeface="Calibri"/>
                        </a:rPr>
                        <a:t> comes before a fall; power of </a:t>
                      </a:r>
                      <a:r>
                        <a:rPr b="1" lang="en-GB" sz="500" u="none" cap="none" strike="noStrike">
                          <a:latin typeface="Calibri"/>
                          <a:ea typeface="Calibri"/>
                          <a:cs typeface="Calibri"/>
                          <a:sym typeface="Calibri"/>
                        </a:rPr>
                        <a:t>art and words.</a:t>
                      </a:r>
                      <a:endParaRPr b="1"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94225">
                <a:tc gridSpan="2">
                  <a:txBody>
                    <a:bodyPr/>
                    <a:lstStyle/>
                    <a:p>
                      <a:pPr indent="0" lvl="0" marL="0" marR="0" rtl="0" algn="l">
                        <a:lnSpc>
                          <a:spcPct val="100000"/>
                        </a:lnSpc>
                        <a:spcBef>
                          <a:spcPts val="0"/>
                        </a:spcBef>
                        <a:spcAft>
                          <a:spcPts val="0"/>
                        </a:spcAft>
                        <a:buClr>
                          <a:schemeClr val="dk1"/>
                        </a:buClr>
                        <a:buSzPts val="700"/>
                        <a:buFont typeface="Arial"/>
                        <a:buNone/>
                      </a:pPr>
                      <a:r>
                        <a:rPr b="1" lang="en-GB" sz="500" u="none" cap="none" strike="noStrike">
                          <a:solidFill>
                            <a:srgbClr val="A64D79"/>
                          </a:solidFill>
                          <a:latin typeface="Calibri"/>
                          <a:ea typeface="Calibri"/>
                          <a:cs typeface="Calibri"/>
                          <a:sym typeface="Calibri"/>
                        </a:rPr>
                        <a:t>The Prelude</a:t>
                      </a:r>
                      <a:r>
                        <a:rPr lang="en-GB" sz="500" u="none" cap="none" strike="noStrike">
                          <a:solidFill>
                            <a:schemeClr val="dk1"/>
                          </a:solidFill>
                          <a:latin typeface="Calibri"/>
                          <a:ea typeface="Calibri"/>
                          <a:cs typeface="Calibri"/>
                          <a:sym typeface="Calibri"/>
                        </a:rPr>
                        <a:t> (</a:t>
                      </a:r>
                      <a:r>
                        <a:rPr lang="en-GB" sz="500">
                          <a:solidFill>
                            <a:schemeClr val="dk1"/>
                          </a:solidFill>
                          <a:latin typeface="Calibri"/>
                          <a:ea typeface="Calibri"/>
                          <a:cs typeface="Calibri"/>
                          <a:sym typeface="Calibri"/>
                        </a:rPr>
                        <a:t>Writing from 1798, published 1850)</a:t>
                      </a:r>
                      <a:endParaRPr b="1" sz="500" u="none" cap="none" strike="noStrike">
                        <a:solidFill>
                          <a:srgbClr val="A64D79"/>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Classic </a:t>
                      </a:r>
                      <a:r>
                        <a:rPr b="1" lang="en-GB" sz="500" u="none" cap="none" strike="noStrike">
                          <a:solidFill>
                            <a:schemeClr val="dk1"/>
                          </a:solidFill>
                          <a:latin typeface="Calibri"/>
                          <a:ea typeface="Calibri"/>
                          <a:cs typeface="Calibri"/>
                          <a:sym typeface="Calibri"/>
                        </a:rPr>
                        <a:t>Romantic</a:t>
                      </a:r>
                      <a:r>
                        <a:rPr lang="en-GB" sz="500" u="none" cap="none" strike="noStrike">
                          <a:solidFill>
                            <a:schemeClr val="dk1"/>
                          </a:solidFill>
                          <a:latin typeface="Calibri"/>
                          <a:ea typeface="Calibri"/>
                          <a:cs typeface="Calibri"/>
                          <a:sym typeface="Calibri"/>
                        </a:rPr>
                        <a:t> poetry rejecting modernity and praising the </a:t>
                      </a:r>
                      <a:r>
                        <a:rPr b="1" lang="en-GB" sz="500" u="none" cap="none" strike="noStrike">
                          <a:solidFill>
                            <a:schemeClr val="dk1"/>
                          </a:solidFill>
                          <a:latin typeface="Calibri"/>
                          <a:ea typeface="Calibri"/>
                          <a:cs typeface="Calibri"/>
                          <a:sym typeface="Calibri"/>
                        </a:rPr>
                        <a:t>power or nature</a:t>
                      </a:r>
                      <a:r>
                        <a:rPr lang="en-GB" sz="500" u="none" cap="none" strike="noStrike">
                          <a:solidFill>
                            <a:schemeClr val="dk1"/>
                          </a:solidFill>
                          <a:latin typeface="Calibri"/>
                          <a:ea typeface="Calibri"/>
                          <a:cs typeface="Calibri"/>
                          <a:sym typeface="Calibri"/>
                        </a:rPr>
                        <a:t>. Poet out walking and feels overwhelmed</a:t>
                      </a:r>
                      <a:r>
                        <a:rPr lang="en-GB" sz="500">
                          <a:solidFill>
                            <a:schemeClr val="dk1"/>
                          </a:solidFill>
                          <a:latin typeface="Calibri"/>
                          <a:ea typeface="Calibri"/>
                          <a:cs typeface="Calibri"/>
                          <a:sym typeface="Calibri"/>
                        </a:rPr>
                        <a:t>- </a:t>
                      </a:r>
                      <a:r>
                        <a:rPr b="1" lang="en-GB" sz="500">
                          <a:solidFill>
                            <a:schemeClr val="dk1"/>
                          </a:solidFill>
                          <a:latin typeface="Calibri"/>
                          <a:ea typeface="Calibri"/>
                          <a:cs typeface="Calibri"/>
                          <a:sym typeface="Calibri"/>
                        </a:rPr>
                        <a:t>The Sublime. </a:t>
                      </a:r>
                      <a:endParaRPr b="1" sz="500" u="none" cap="none" strike="noStrike">
                        <a:solidFill>
                          <a:schemeClr val="dk1"/>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An extract of a larger poem. The continuous </a:t>
                      </a:r>
                      <a:r>
                        <a:rPr b="1" lang="en-GB" sz="500" u="none" cap="none" strike="noStrike">
                          <a:solidFill>
                            <a:schemeClr val="dk1"/>
                          </a:solidFill>
                          <a:latin typeface="Calibri"/>
                          <a:ea typeface="Calibri"/>
                          <a:cs typeface="Calibri"/>
                          <a:sym typeface="Calibri"/>
                        </a:rPr>
                        <a:t>enjambment</a:t>
                      </a:r>
                      <a:r>
                        <a:rPr lang="en-GB" sz="500" u="none" cap="none" strike="noStrike">
                          <a:solidFill>
                            <a:schemeClr val="dk1"/>
                          </a:solidFill>
                          <a:latin typeface="Calibri"/>
                          <a:ea typeface="Calibri"/>
                          <a:cs typeface="Calibri"/>
                          <a:sym typeface="Calibri"/>
                        </a:rPr>
                        <a:t> and </a:t>
                      </a:r>
                      <a:r>
                        <a:rPr b="1" lang="en-GB" sz="500" u="none" cap="none" strike="noStrike">
                          <a:solidFill>
                            <a:schemeClr val="dk1"/>
                          </a:solidFill>
                          <a:latin typeface="Calibri"/>
                          <a:ea typeface="Calibri"/>
                          <a:cs typeface="Calibri"/>
                          <a:sym typeface="Calibri"/>
                        </a:rPr>
                        <a:t>blank verse</a:t>
                      </a:r>
                      <a:r>
                        <a:rPr lang="en-GB" sz="500" u="none" cap="none" strike="noStrike">
                          <a:solidFill>
                            <a:schemeClr val="dk1"/>
                          </a:solidFill>
                          <a:latin typeface="Calibri"/>
                          <a:ea typeface="Calibri"/>
                          <a:cs typeface="Calibri"/>
                          <a:sym typeface="Calibri"/>
                        </a:rPr>
                        <a:t> reflect the idea of ‘journey’. </a:t>
                      </a:r>
                      <a:endParaRPr b="1" sz="500" u="none" cap="none" strike="noStrike">
                        <a:solidFill>
                          <a:schemeClr val="dk1"/>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Understanding our place in the world; </a:t>
                      </a:r>
                      <a:r>
                        <a:rPr b="1" lang="en-GB" sz="500" u="none" cap="none" strike="noStrike">
                          <a:solidFill>
                            <a:schemeClr val="dk1"/>
                          </a:solidFill>
                          <a:latin typeface="Calibri"/>
                          <a:ea typeface="Calibri"/>
                          <a:cs typeface="Calibri"/>
                          <a:sym typeface="Calibri"/>
                        </a:rPr>
                        <a:t>limitations</a:t>
                      </a:r>
                      <a:r>
                        <a:rPr lang="en-GB" sz="500" u="none" cap="none" strike="noStrike">
                          <a:solidFill>
                            <a:schemeClr val="dk1"/>
                          </a:solidFill>
                          <a:latin typeface="Calibri"/>
                          <a:ea typeface="Calibri"/>
                          <a:cs typeface="Calibri"/>
                          <a:sym typeface="Calibri"/>
                        </a:rPr>
                        <a:t> of human power; </a:t>
                      </a:r>
                      <a:r>
                        <a:rPr lang="en-GB" sz="500">
                          <a:solidFill>
                            <a:schemeClr val="dk1"/>
                          </a:solidFill>
                          <a:latin typeface="Calibri"/>
                          <a:ea typeface="Calibri"/>
                          <a:cs typeface="Calibri"/>
                          <a:sym typeface="Calibri"/>
                        </a:rPr>
                        <a:t>memory. </a:t>
                      </a:r>
                      <a:endParaRPr sz="500" u="none" cap="none" strike="noStrike">
                        <a:solidFill>
                          <a:schemeClr val="dk1"/>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456225">
                <a:tc gridSpan="2">
                  <a:txBody>
                    <a:bodyPr/>
                    <a:lstStyle/>
                    <a:p>
                      <a:pPr indent="0" lvl="0" marL="0" marR="0" rtl="0" algn="l">
                        <a:lnSpc>
                          <a:spcPct val="100000"/>
                        </a:lnSpc>
                        <a:spcBef>
                          <a:spcPts val="0"/>
                        </a:spcBef>
                        <a:spcAft>
                          <a:spcPts val="0"/>
                        </a:spcAft>
                        <a:buClr>
                          <a:schemeClr val="dk1"/>
                        </a:buClr>
                        <a:buSzPts val="700"/>
                        <a:buFont typeface="Arial"/>
                        <a:buNone/>
                      </a:pPr>
                      <a:r>
                        <a:rPr b="1" lang="en-GB" sz="500" u="none" cap="none" strike="noStrike">
                          <a:solidFill>
                            <a:srgbClr val="A64D79"/>
                          </a:solidFill>
                          <a:latin typeface="Calibri"/>
                          <a:ea typeface="Calibri"/>
                          <a:cs typeface="Calibri"/>
                          <a:sym typeface="Calibri"/>
                        </a:rPr>
                        <a:t>My Last Duchess </a:t>
                      </a:r>
                      <a:r>
                        <a:rPr lang="en-GB" sz="500">
                          <a:solidFill>
                            <a:schemeClr val="dk1"/>
                          </a:solidFill>
                          <a:latin typeface="Calibri"/>
                          <a:ea typeface="Calibri"/>
                          <a:cs typeface="Calibri"/>
                          <a:sym typeface="Calibri"/>
                        </a:rPr>
                        <a:t>(1842)</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Based on </a:t>
                      </a:r>
                      <a:r>
                        <a:rPr b="1" lang="en-GB" sz="500" u="none" cap="none" strike="noStrike">
                          <a:solidFill>
                            <a:schemeClr val="dk1"/>
                          </a:solidFill>
                          <a:latin typeface="Calibri"/>
                          <a:ea typeface="Calibri"/>
                          <a:cs typeface="Calibri"/>
                          <a:sym typeface="Calibri"/>
                        </a:rPr>
                        <a:t>(the real) Duke of </a:t>
                      </a:r>
                      <a:r>
                        <a:rPr b="1" lang="en-GB" sz="500">
                          <a:solidFill>
                            <a:schemeClr val="dk1"/>
                          </a:solidFill>
                          <a:latin typeface="Calibri"/>
                          <a:ea typeface="Calibri"/>
                          <a:cs typeface="Calibri"/>
                          <a:sym typeface="Calibri"/>
                        </a:rPr>
                        <a:t>Ferrara </a:t>
                      </a:r>
                      <a:r>
                        <a:rPr b="1" lang="en-GB" sz="500" u="none" cap="none" strike="noStrike">
                          <a:solidFill>
                            <a:schemeClr val="dk1"/>
                          </a:solidFill>
                          <a:latin typeface="Calibri"/>
                          <a:ea typeface="Calibri"/>
                          <a:cs typeface="Calibri"/>
                          <a:sym typeface="Calibri"/>
                        </a:rPr>
                        <a:t>Alfonso</a:t>
                      </a:r>
                      <a:r>
                        <a:rPr lang="en-GB" sz="500" u="none" cap="none" strike="noStrike">
                          <a:solidFill>
                            <a:schemeClr val="dk1"/>
                          </a:solidFill>
                          <a:latin typeface="Calibri"/>
                          <a:ea typeface="Calibri"/>
                          <a:cs typeface="Calibri"/>
                          <a:sym typeface="Calibri"/>
                        </a:rPr>
                        <a:t> whose wife mysteriously disappeared in suspicious circumstances.</a:t>
                      </a:r>
                      <a:r>
                        <a:rPr lang="en-GB" sz="500">
                          <a:solidFill>
                            <a:schemeClr val="dk1"/>
                          </a:solidFill>
                          <a:latin typeface="Calibri"/>
                          <a:ea typeface="Calibri"/>
                          <a:cs typeface="Calibri"/>
                          <a:sym typeface="Calibri"/>
                        </a:rPr>
                        <a:t> Seventeen year old </a:t>
                      </a:r>
                      <a:r>
                        <a:rPr b="1" lang="en-GB" sz="500">
                          <a:solidFill>
                            <a:schemeClr val="dk1"/>
                          </a:solidFill>
                          <a:latin typeface="Calibri"/>
                          <a:ea typeface="Calibri"/>
                          <a:cs typeface="Calibri"/>
                          <a:sym typeface="Calibri"/>
                        </a:rPr>
                        <a:t>Lucrezia </a:t>
                      </a:r>
                      <a:r>
                        <a:rPr lang="en-GB" sz="500">
                          <a:solidFill>
                            <a:schemeClr val="dk1"/>
                          </a:solidFill>
                          <a:latin typeface="Calibri"/>
                          <a:ea typeface="Calibri"/>
                          <a:cs typeface="Calibri"/>
                          <a:sym typeface="Calibri"/>
                        </a:rPr>
                        <a:t>was from ‘new money’ House of Medici , whereas the Duke was the heir to a </a:t>
                      </a:r>
                      <a:r>
                        <a:rPr b="1" lang="en-GB" sz="500">
                          <a:solidFill>
                            <a:schemeClr val="dk1"/>
                          </a:solidFill>
                          <a:latin typeface="Calibri"/>
                          <a:ea typeface="Calibri"/>
                          <a:cs typeface="Calibri"/>
                          <a:sym typeface="Calibri"/>
                        </a:rPr>
                        <a:t>900 year </a:t>
                      </a:r>
                      <a:r>
                        <a:rPr lang="en-GB" sz="500">
                          <a:solidFill>
                            <a:schemeClr val="dk1"/>
                          </a:solidFill>
                          <a:latin typeface="Calibri"/>
                          <a:ea typeface="Calibri"/>
                          <a:cs typeface="Calibri"/>
                          <a:sym typeface="Calibri"/>
                        </a:rPr>
                        <a:t>old dynasty.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b="1" lang="en-GB" sz="500" u="none" cap="none" strike="noStrike">
                          <a:solidFill>
                            <a:schemeClr val="dk1"/>
                          </a:solidFill>
                          <a:latin typeface="Calibri"/>
                          <a:ea typeface="Calibri"/>
                          <a:cs typeface="Calibri"/>
                          <a:sym typeface="Calibri"/>
                        </a:rPr>
                        <a:t>Dramatic monologue</a:t>
                      </a:r>
                      <a:r>
                        <a:rPr lang="en-GB" sz="500" u="none" cap="none" strike="noStrike">
                          <a:solidFill>
                            <a:schemeClr val="dk1"/>
                          </a:solidFill>
                          <a:latin typeface="Calibri"/>
                          <a:ea typeface="Calibri"/>
                          <a:cs typeface="Calibri"/>
                          <a:sym typeface="Calibri"/>
                        </a:rPr>
                        <a:t>. </a:t>
                      </a:r>
                      <a:r>
                        <a:rPr lang="en-GB" sz="500">
                          <a:solidFill>
                            <a:schemeClr val="dk1"/>
                          </a:solidFill>
                          <a:latin typeface="Calibri"/>
                          <a:ea typeface="Calibri"/>
                          <a:cs typeface="Calibri"/>
                          <a:sym typeface="Calibri"/>
                        </a:rPr>
                        <a:t>The Duke is speaking to an </a:t>
                      </a:r>
                      <a:r>
                        <a:rPr b="1" lang="en-GB" sz="500">
                          <a:solidFill>
                            <a:schemeClr val="dk1"/>
                          </a:solidFill>
                          <a:latin typeface="Calibri"/>
                          <a:ea typeface="Calibri"/>
                          <a:cs typeface="Calibri"/>
                          <a:sym typeface="Calibri"/>
                        </a:rPr>
                        <a:t>emissary </a:t>
                      </a:r>
                      <a:r>
                        <a:rPr lang="en-GB" sz="500">
                          <a:solidFill>
                            <a:schemeClr val="dk1"/>
                          </a:solidFill>
                          <a:latin typeface="Calibri"/>
                          <a:ea typeface="Calibri"/>
                          <a:cs typeface="Calibri"/>
                          <a:sym typeface="Calibri"/>
                        </a:rPr>
                        <a:t>who has come to discuss the Duke’s next marriage but only the Duke speaks</a:t>
                      </a:r>
                      <a:r>
                        <a:rPr lang="en-GB" sz="500" u="none" cap="none" strike="noStrike">
                          <a:solidFill>
                            <a:schemeClr val="dk1"/>
                          </a:solidFill>
                          <a:latin typeface="Calibri"/>
                          <a:ea typeface="Calibri"/>
                          <a:cs typeface="Calibri"/>
                          <a:sym typeface="Calibri"/>
                        </a:rPr>
                        <a:t>. Shows the Duke’s authority and </a:t>
                      </a:r>
                      <a:r>
                        <a:rPr b="1" lang="en-GB" sz="500" u="none" cap="none" strike="noStrike">
                          <a:solidFill>
                            <a:schemeClr val="dk1"/>
                          </a:solidFill>
                          <a:latin typeface="Calibri"/>
                          <a:ea typeface="Calibri"/>
                          <a:cs typeface="Calibri"/>
                          <a:sym typeface="Calibri"/>
                        </a:rPr>
                        <a:t>hubris.</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Absolute power; power of </a:t>
                      </a:r>
                      <a:r>
                        <a:rPr b="1" lang="en-GB" sz="500" u="none" cap="none" strike="noStrike">
                          <a:solidFill>
                            <a:schemeClr val="dk1"/>
                          </a:solidFill>
                          <a:latin typeface="Calibri"/>
                          <a:ea typeface="Calibri"/>
                          <a:cs typeface="Calibri"/>
                          <a:sym typeface="Calibri"/>
                        </a:rPr>
                        <a:t>language and material objects</a:t>
                      </a:r>
                      <a:r>
                        <a:rPr lang="en-GB" sz="500" u="none" cap="none" strike="noStrike">
                          <a:solidFill>
                            <a:schemeClr val="dk1"/>
                          </a:solidFill>
                          <a:latin typeface="Calibri"/>
                          <a:ea typeface="Calibri"/>
                          <a:cs typeface="Calibri"/>
                          <a:sym typeface="Calibri"/>
                        </a:rPr>
                        <a:t>; </a:t>
                      </a:r>
                      <a:r>
                        <a:rPr b="1" lang="en-GB" sz="500" u="none" cap="none" strike="noStrike">
                          <a:solidFill>
                            <a:schemeClr val="dk1"/>
                          </a:solidFill>
                          <a:latin typeface="Calibri"/>
                          <a:ea typeface="Calibri"/>
                          <a:cs typeface="Calibri"/>
                          <a:sym typeface="Calibri"/>
                        </a:rPr>
                        <a:t>control</a:t>
                      </a:r>
                      <a:r>
                        <a:rPr lang="en-GB" sz="500" u="none" cap="none" strike="noStrike">
                          <a:solidFill>
                            <a:schemeClr val="dk1"/>
                          </a:solidFill>
                          <a:latin typeface="Calibri"/>
                          <a:ea typeface="Calibri"/>
                          <a:cs typeface="Calibri"/>
                          <a:sym typeface="Calibri"/>
                        </a:rPr>
                        <a:t> over others; </a:t>
                      </a:r>
                      <a:r>
                        <a:rPr b="1" lang="en-GB" sz="500" u="none" cap="none" strike="noStrike">
                          <a:solidFill>
                            <a:schemeClr val="dk1"/>
                          </a:solidFill>
                          <a:latin typeface="Calibri"/>
                          <a:ea typeface="Calibri"/>
                          <a:cs typeface="Calibri"/>
                          <a:sym typeface="Calibri"/>
                        </a:rPr>
                        <a:t>legacy</a:t>
                      </a:r>
                      <a:r>
                        <a:rPr lang="en-GB" sz="500" u="none" cap="none" strike="noStrike">
                          <a:solidFill>
                            <a:schemeClr val="dk1"/>
                          </a:solidFill>
                          <a:latin typeface="Calibri"/>
                          <a:ea typeface="Calibri"/>
                          <a:cs typeface="Calibri"/>
                          <a:sym typeface="Calibri"/>
                        </a:rPr>
                        <a:t>; generational wealth and status; </a:t>
                      </a:r>
                      <a:r>
                        <a:rPr b="1" lang="en-GB" sz="500">
                          <a:solidFill>
                            <a:schemeClr val="dk1"/>
                          </a:solidFill>
                          <a:latin typeface="Calibri"/>
                          <a:ea typeface="Calibri"/>
                          <a:cs typeface="Calibri"/>
                          <a:sym typeface="Calibri"/>
                        </a:rPr>
                        <a:t>patriarchy</a:t>
                      </a:r>
                      <a:r>
                        <a:rPr lang="en-GB" sz="500">
                          <a:solidFill>
                            <a:schemeClr val="dk1"/>
                          </a:solidFill>
                          <a:latin typeface="Calibri"/>
                          <a:ea typeface="Calibri"/>
                          <a:cs typeface="Calibri"/>
                          <a:sym typeface="Calibri"/>
                        </a:rPr>
                        <a:t> and </a:t>
                      </a:r>
                      <a:r>
                        <a:rPr b="1" lang="en-GB" sz="500">
                          <a:solidFill>
                            <a:schemeClr val="dk1"/>
                          </a:solidFill>
                          <a:latin typeface="Calibri"/>
                          <a:ea typeface="Calibri"/>
                          <a:cs typeface="Calibri"/>
                          <a:sym typeface="Calibri"/>
                        </a:rPr>
                        <a:t>masculinity.</a:t>
                      </a:r>
                      <a:endParaRPr b="1"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39575">
                <a:tc gridSpan="2">
                  <a:txBody>
                    <a:bodyPr/>
                    <a:lstStyle/>
                    <a:p>
                      <a:pPr indent="0" lvl="0" marL="0" marR="0" rtl="0" algn="l">
                        <a:lnSpc>
                          <a:spcPct val="100000"/>
                        </a:lnSpc>
                        <a:spcBef>
                          <a:spcPts val="0"/>
                        </a:spcBef>
                        <a:spcAft>
                          <a:spcPts val="0"/>
                        </a:spcAft>
                        <a:buClr>
                          <a:schemeClr val="dk1"/>
                        </a:buClr>
                        <a:buSzPts val="700"/>
                        <a:buFont typeface="Arial"/>
                        <a:buNone/>
                      </a:pPr>
                      <a:r>
                        <a:rPr b="1" lang="en-GB" sz="500" u="none" cap="none" strike="noStrike">
                          <a:solidFill>
                            <a:srgbClr val="A64D79"/>
                          </a:solidFill>
                          <a:latin typeface="Calibri"/>
                          <a:ea typeface="Calibri"/>
                          <a:cs typeface="Calibri"/>
                          <a:sym typeface="Calibri"/>
                        </a:rPr>
                        <a:t>Charge of the Light Brigade</a:t>
                      </a:r>
                      <a:r>
                        <a:rPr lang="en-GB" sz="500" u="none" cap="none" strike="noStrike">
                          <a:solidFill>
                            <a:schemeClr val="dk1"/>
                          </a:solidFill>
                          <a:latin typeface="Calibri"/>
                          <a:ea typeface="Calibri"/>
                          <a:cs typeface="Calibri"/>
                          <a:sym typeface="Calibri"/>
                        </a:rPr>
                        <a:t> (1854)</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Written in response to the Battle of Balaclava in the </a:t>
                      </a:r>
                      <a:r>
                        <a:rPr b="1" lang="en-GB" sz="500" u="none" cap="none" strike="noStrike">
                          <a:solidFill>
                            <a:schemeClr val="dk1"/>
                          </a:solidFill>
                          <a:latin typeface="Calibri"/>
                          <a:ea typeface="Calibri"/>
                          <a:cs typeface="Calibri"/>
                          <a:sym typeface="Calibri"/>
                        </a:rPr>
                        <a:t>Crimean War</a:t>
                      </a:r>
                      <a:r>
                        <a:rPr lang="en-GB" sz="500" u="none" cap="none" strike="noStrike">
                          <a:solidFill>
                            <a:schemeClr val="dk1"/>
                          </a:solidFill>
                          <a:latin typeface="Calibri"/>
                          <a:ea typeface="Calibri"/>
                          <a:cs typeface="Calibri"/>
                          <a:sym typeface="Calibri"/>
                        </a:rPr>
                        <a:t>. Glorifies sacrifice to manage the public mood following the unnecessary loss of life</a:t>
                      </a:r>
                      <a:r>
                        <a:rPr lang="en-GB" sz="500">
                          <a:solidFill>
                            <a:schemeClr val="dk1"/>
                          </a:solidFill>
                          <a:latin typeface="Calibri"/>
                          <a:ea typeface="Calibri"/>
                          <a:cs typeface="Calibri"/>
                          <a:sym typeface="Calibri"/>
                        </a:rPr>
                        <a:t> following a </a:t>
                      </a:r>
                      <a:r>
                        <a:rPr b="1" lang="en-GB" sz="500">
                          <a:solidFill>
                            <a:schemeClr val="dk1"/>
                          </a:solidFill>
                          <a:latin typeface="Calibri"/>
                          <a:ea typeface="Calibri"/>
                          <a:cs typeface="Calibri"/>
                          <a:sym typeface="Calibri"/>
                        </a:rPr>
                        <a:t>miscommunication in the chain of command </a:t>
                      </a:r>
                      <a:r>
                        <a:rPr lang="en-GB" sz="500">
                          <a:solidFill>
                            <a:schemeClr val="dk1"/>
                          </a:solidFill>
                          <a:latin typeface="Calibri"/>
                          <a:ea typeface="Calibri"/>
                          <a:cs typeface="Calibri"/>
                          <a:sym typeface="Calibri"/>
                        </a:rPr>
                        <a:t>in this battle. </a:t>
                      </a:r>
                      <a:r>
                        <a:rPr lang="en-GB" sz="500" u="none" cap="none" strike="noStrike">
                          <a:solidFill>
                            <a:schemeClr val="dk1"/>
                          </a:solidFill>
                          <a:latin typeface="Calibri"/>
                          <a:ea typeface="Calibri"/>
                          <a:cs typeface="Calibri"/>
                          <a:sym typeface="Calibri"/>
                        </a:rPr>
                        <a:t>.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Lots of </a:t>
                      </a:r>
                      <a:r>
                        <a:rPr b="1" lang="en-GB" sz="500" u="none" cap="none" strike="noStrike">
                          <a:solidFill>
                            <a:schemeClr val="dk1"/>
                          </a:solidFill>
                          <a:latin typeface="Calibri"/>
                          <a:ea typeface="Calibri"/>
                          <a:cs typeface="Calibri"/>
                          <a:sym typeface="Calibri"/>
                        </a:rPr>
                        <a:t>anaphora</a:t>
                      </a:r>
                      <a:r>
                        <a:rPr lang="en-GB" sz="500" u="none" cap="none" strike="noStrike">
                          <a:solidFill>
                            <a:schemeClr val="dk1"/>
                          </a:solidFill>
                          <a:latin typeface="Calibri"/>
                          <a:ea typeface="Calibri"/>
                          <a:cs typeface="Calibri"/>
                          <a:sym typeface="Calibri"/>
                        </a:rPr>
                        <a:t> to represent the relentless repetition of the cannonfire in the ‘valley of death’. </a:t>
                      </a:r>
                      <a:endParaRPr b="1"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Reality of war; celebrates </a:t>
                      </a:r>
                      <a:r>
                        <a:rPr b="1" lang="en-GB" sz="500" u="none" cap="none" strike="noStrike">
                          <a:solidFill>
                            <a:schemeClr val="dk1"/>
                          </a:solidFill>
                          <a:latin typeface="Calibri"/>
                          <a:ea typeface="Calibri"/>
                          <a:cs typeface="Calibri"/>
                          <a:sym typeface="Calibri"/>
                        </a:rPr>
                        <a:t>bravery</a:t>
                      </a:r>
                      <a:r>
                        <a:rPr lang="en-GB" sz="500" u="none" cap="none" strike="noStrike">
                          <a:solidFill>
                            <a:schemeClr val="dk1"/>
                          </a:solidFill>
                          <a:latin typeface="Calibri"/>
                          <a:ea typeface="Calibri"/>
                          <a:cs typeface="Calibri"/>
                          <a:sym typeface="Calibri"/>
                        </a:rPr>
                        <a:t> of soldiers and honours the </a:t>
                      </a:r>
                      <a:r>
                        <a:rPr b="1" lang="en-GB" sz="500" u="none" cap="none" strike="noStrike">
                          <a:solidFill>
                            <a:schemeClr val="dk1"/>
                          </a:solidFill>
                          <a:latin typeface="Calibri"/>
                          <a:ea typeface="Calibri"/>
                          <a:cs typeface="Calibri"/>
                          <a:sym typeface="Calibri"/>
                        </a:rPr>
                        <a:t>sacrifices</a:t>
                      </a:r>
                      <a:r>
                        <a:rPr lang="en-GB" sz="500" u="none" cap="none" strike="noStrike">
                          <a:solidFill>
                            <a:schemeClr val="dk1"/>
                          </a:solidFill>
                          <a:latin typeface="Calibri"/>
                          <a:ea typeface="Calibri"/>
                          <a:cs typeface="Calibri"/>
                          <a:sym typeface="Calibri"/>
                        </a:rPr>
                        <a:t> they made; propaganda.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8450">
                <a:tc gridSpan="2">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solidFill>
                            <a:srgbClr val="A64D79"/>
                          </a:solidFill>
                          <a:latin typeface="Calibri"/>
                          <a:ea typeface="Calibri"/>
                          <a:cs typeface="Calibri"/>
                          <a:sym typeface="Calibri"/>
                        </a:rPr>
                        <a:t>Exposure</a:t>
                      </a:r>
                      <a:r>
                        <a:rPr lang="en-GB" sz="500" u="none" cap="none" strike="noStrike">
                          <a:latin typeface="Calibri"/>
                          <a:ea typeface="Calibri"/>
                          <a:cs typeface="Calibri"/>
                          <a:sym typeface="Calibri"/>
                        </a:rPr>
                        <a:t> (1918)</a:t>
                      </a:r>
                      <a:r>
                        <a:rPr lang="en-GB" sz="500" u="none" cap="none" strike="noStrike">
                          <a:solidFill>
                            <a:schemeClr val="dk1"/>
                          </a:solidFill>
                          <a:latin typeface="Calibri"/>
                          <a:ea typeface="Calibri"/>
                          <a:cs typeface="Calibri"/>
                          <a:sym typeface="Calibri"/>
                        </a:rPr>
                        <a:t>  </a:t>
                      </a:r>
                      <a:endParaRPr sz="500" u="none" cap="none" strike="noStrike">
                        <a:solidFill>
                          <a:schemeClr val="dk1"/>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WWI anti-propaganda</a:t>
                      </a:r>
                      <a:r>
                        <a:rPr lang="en-GB" sz="500" u="none" cap="none" strike="noStrike">
                          <a:latin typeface="Calibri"/>
                          <a:ea typeface="Calibri"/>
                          <a:cs typeface="Calibri"/>
                          <a:sym typeface="Calibri"/>
                        </a:rPr>
                        <a:t>, exposing the truth to the home front. As a soldier, Owen suffered from shellshock and was treated in hospital before being sent back to the front.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Repetition</a:t>
                      </a:r>
                      <a:r>
                        <a:rPr lang="en-GB" sz="500" u="none" cap="none" strike="noStrike">
                          <a:latin typeface="Calibri"/>
                          <a:ea typeface="Calibri"/>
                          <a:cs typeface="Calibri"/>
                          <a:sym typeface="Calibri"/>
                        </a:rPr>
                        <a:t> at the end of each stanza. Reflects the boredom and repetition of trench warfare.</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Reality of war and resulting death; </a:t>
                      </a:r>
                      <a:r>
                        <a:rPr b="1" lang="en-GB" sz="500" u="none" cap="none" strike="noStrike">
                          <a:latin typeface="Calibri"/>
                          <a:ea typeface="Calibri"/>
                          <a:cs typeface="Calibri"/>
                          <a:sym typeface="Calibri"/>
                        </a:rPr>
                        <a:t>dismisses the glamorisation</a:t>
                      </a:r>
                      <a:r>
                        <a:rPr lang="en-GB" sz="500" u="none" cap="none" strike="noStrike">
                          <a:latin typeface="Calibri"/>
                          <a:ea typeface="Calibri"/>
                          <a:cs typeface="Calibri"/>
                          <a:sym typeface="Calibri"/>
                        </a:rPr>
                        <a:t> of patriotism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33100">
                <a:tc gridSpan="2">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solidFill>
                            <a:srgbClr val="A64D79"/>
                          </a:solidFill>
                          <a:latin typeface="Calibri"/>
                          <a:ea typeface="Calibri"/>
                          <a:cs typeface="Calibri"/>
                          <a:sym typeface="Calibri"/>
                        </a:rPr>
                        <a:t>Bayonet Charge</a:t>
                      </a:r>
                      <a:r>
                        <a:rPr lang="en-GB" sz="500" u="none" cap="none" strike="noStrike">
                          <a:latin typeface="Calibri"/>
                          <a:ea typeface="Calibri"/>
                          <a:cs typeface="Calibri"/>
                          <a:sym typeface="Calibri"/>
                        </a:rPr>
                        <a:t> (1957)</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Written about </a:t>
                      </a:r>
                      <a:r>
                        <a:rPr b="1" lang="en-GB" sz="500" u="none" cap="none" strike="noStrike">
                          <a:latin typeface="Calibri"/>
                          <a:ea typeface="Calibri"/>
                          <a:cs typeface="Calibri"/>
                          <a:sym typeface="Calibri"/>
                        </a:rPr>
                        <a:t>WWI trench warfare</a:t>
                      </a:r>
                      <a:r>
                        <a:rPr lang="en-GB" sz="500" u="none" cap="none" strike="noStrike">
                          <a:latin typeface="Calibri"/>
                          <a:ea typeface="Calibri"/>
                          <a:cs typeface="Calibri"/>
                          <a:sym typeface="Calibri"/>
                        </a:rPr>
                        <a:t>. Hughes’ father had fought in WWI.  Hughes saw the impact of a </a:t>
                      </a:r>
                      <a:r>
                        <a:rPr b="1" lang="en-GB" sz="500" u="none" cap="none" strike="noStrike">
                          <a:latin typeface="Calibri"/>
                          <a:ea typeface="Calibri"/>
                          <a:cs typeface="Calibri"/>
                          <a:sym typeface="Calibri"/>
                        </a:rPr>
                        <a:t>‘lost generation’ </a:t>
                      </a:r>
                      <a:r>
                        <a:rPr lang="en-GB" sz="500" u="none" cap="none" strike="noStrike">
                          <a:latin typeface="Calibri"/>
                          <a:ea typeface="Calibri"/>
                          <a:cs typeface="Calibri"/>
                          <a:sym typeface="Calibri"/>
                        </a:rPr>
                        <a:t>of men after WWII.</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The first stanza uses </a:t>
                      </a:r>
                      <a:r>
                        <a:rPr b="1" lang="en-GB" sz="500" u="none" cap="none" strike="noStrike">
                          <a:latin typeface="Calibri"/>
                          <a:ea typeface="Calibri"/>
                          <a:cs typeface="Calibri"/>
                          <a:sym typeface="Calibri"/>
                        </a:rPr>
                        <a:t>enjambment</a:t>
                      </a:r>
                      <a:r>
                        <a:rPr lang="en-GB" sz="500" u="none" cap="none" strike="noStrike">
                          <a:latin typeface="Calibri"/>
                          <a:ea typeface="Calibri"/>
                          <a:cs typeface="Calibri"/>
                          <a:sym typeface="Calibri"/>
                        </a:rPr>
                        <a:t> to speed up the poem. In the second stanza caesura slows the poem down.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Fear and terror</a:t>
                      </a:r>
                      <a:r>
                        <a:rPr lang="en-GB" sz="500" u="none" cap="none" strike="noStrike">
                          <a:latin typeface="Calibri"/>
                          <a:ea typeface="Calibri"/>
                          <a:cs typeface="Calibri"/>
                          <a:sym typeface="Calibri"/>
                        </a:rPr>
                        <a:t> felt by soldiers; </a:t>
                      </a:r>
                      <a:r>
                        <a:rPr b="1" lang="en-GB" sz="500" u="none" cap="none" strike="noStrike">
                          <a:latin typeface="Calibri"/>
                          <a:ea typeface="Calibri"/>
                          <a:cs typeface="Calibri"/>
                          <a:sym typeface="Calibri"/>
                        </a:rPr>
                        <a:t>questions patriotism</a:t>
                      </a:r>
                      <a:r>
                        <a:rPr lang="en-GB" sz="500" u="none" cap="none" strike="noStrike">
                          <a:latin typeface="Calibri"/>
                          <a:ea typeface="Calibri"/>
                          <a:cs typeface="Calibri"/>
                          <a:sym typeface="Calibri"/>
                        </a:rPr>
                        <a:t> and highlights war’s </a:t>
                      </a:r>
                      <a:r>
                        <a:rPr b="1" lang="en-GB" sz="500" u="none" cap="none" strike="noStrike">
                          <a:latin typeface="Calibri"/>
                          <a:ea typeface="Calibri"/>
                          <a:cs typeface="Calibri"/>
                          <a:sym typeface="Calibri"/>
                        </a:rPr>
                        <a:t>damage to both humans and nature</a:t>
                      </a:r>
                      <a:r>
                        <a:rPr lang="en-GB" sz="500" u="none" cap="none" strike="noStrike">
                          <a:latin typeface="Calibri"/>
                          <a:ea typeface="Calibri"/>
                          <a:cs typeface="Calibri"/>
                          <a:sym typeface="Calibri"/>
                        </a:rPr>
                        <a:t>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61825">
                <a:tc gridSpan="2">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solidFill>
                            <a:srgbClr val="A64D79"/>
                          </a:solidFill>
                          <a:latin typeface="Calibri"/>
                          <a:ea typeface="Calibri"/>
                          <a:cs typeface="Calibri"/>
                          <a:sym typeface="Calibri"/>
                        </a:rPr>
                        <a:t>Storm on the Island </a:t>
                      </a:r>
                      <a:r>
                        <a:rPr lang="en-GB" sz="500" u="none" cap="none" strike="noStrike">
                          <a:latin typeface="Calibri"/>
                          <a:ea typeface="Calibri"/>
                          <a:cs typeface="Calibri"/>
                          <a:sym typeface="Calibri"/>
                        </a:rPr>
                        <a:t>(1966)</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Written 2 years before </a:t>
                      </a:r>
                      <a:r>
                        <a:rPr b="1" lang="en-GB" sz="500" u="none" cap="none" strike="noStrike">
                          <a:latin typeface="Calibri"/>
                          <a:ea typeface="Calibri"/>
                          <a:cs typeface="Calibri"/>
                          <a:sym typeface="Calibri"/>
                        </a:rPr>
                        <a:t>The Troubles</a:t>
                      </a:r>
                      <a:r>
                        <a:rPr lang="en-GB" sz="500" u="none" cap="none" strike="noStrike">
                          <a:latin typeface="Calibri"/>
                          <a:ea typeface="Calibri"/>
                          <a:cs typeface="Calibri"/>
                          <a:sym typeface="Calibri"/>
                        </a:rPr>
                        <a:t> began in </a:t>
                      </a:r>
                      <a:r>
                        <a:rPr b="1" lang="en-GB" sz="500" u="none" cap="none" strike="noStrike">
                          <a:latin typeface="Calibri"/>
                          <a:ea typeface="Calibri"/>
                          <a:cs typeface="Calibri"/>
                          <a:sym typeface="Calibri"/>
                        </a:rPr>
                        <a:t>Northern Ireland</a:t>
                      </a:r>
                      <a:r>
                        <a:rPr lang="en-GB" sz="500" u="none" cap="none" strike="noStrike">
                          <a:latin typeface="Calibri"/>
                          <a:ea typeface="Calibri"/>
                          <a:cs typeface="Calibri"/>
                          <a:sym typeface="Calibri"/>
                        </a:rPr>
                        <a:t> in 1968- the storm was brewing. The political building Stormont is hinted at in the title.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Extended metaphor. </a:t>
                      </a:r>
                      <a:r>
                        <a:rPr lang="en-GB" sz="500" u="none" cap="none" strike="noStrike">
                          <a:latin typeface="Calibri"/>
                          <a:ea typeface="Calibri"/>
                          <a:cs typeface="Calibri"/>
                          <a:sym typeface="Calibri"/>
                        </a:rPr>
                        <a:t>The storm pummeling the Island is a metaphor for the Troubles in Northern Ireland.</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Powerlessness of humans; human </a:t>
                      </a:r>
                      <a:r>
                        <a:rPr b="1" lang="en-GB" sz="500" u="none" cap="none" strike="noStrike">
                          <a:latin typeface="Calibri"/>
                          <a:ea typeface="Calibri"/>
                          <a:cs typeface="Calibri"/>
                          <a:sym typeface="Calibri"/>
                        </a:rPr>
                        <a:t>desire to control</a:t>
                      </a:r>
                      <a:r>
                        <a:rPr lang="en-GB" sz="500" u="none" cap="none" strike="noStrike">
                          <a:latin typeface="Calibri"/>
                          <a:ea typeface="Calibri"/>
                          <a:cs typeface="Calibri"/>
                          <a:sym typeface="Calibri"/>
                        </a:rPr>
                        <a:t> vs. </a:t>
                      </a:r>
                      <a:r>
                        <a:rPr b="1" lang="en-GB" sz="500" u="none" cap="none" strike="noStrike">
                          <a:latin typeface="Calibri"/>
                          <a:ea typeface="Calibri"/>
                          <a:cs typeface="Calibri"/>
                          <a:sym typeface="Calibri"/>
                        </a:rPr>
                        <a:t>nature’s destructive force.</a:t>
                      </a:r>
                      <a:endParaRPr b="1"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61825">
                <a:tc gridSpan="2">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solidFill>
                            <a:srgbClr val="A64D79"/>
                          </a:solidFill>
                          <a:latin typeface="Calibri"/>
                          <a:ea typeface="Calibri"/>
                          <a:cs typeface="Calibri"/>
                          <a:sym typeface="Calibri"/>
                        </a:rPr>
                        <a:t>War Photographer</a:t>
                      </a:r>
                      <a:r>
                        <a:rPr lang="en-GB" sz="500" u="none" cap="none" strike="noStrike">
                          <a:latin typeface="Calibri"/>
                          <a:ea typeface="Calibri"/>
                          <a:cs typeface="Calibri"/>
                          <a:sym typeface="Calibri"/>
                        </a:rPr>
                        <a:t> (1985)</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About Don McCullin, Duffy’s friend and famous war photographer, who documented the </a:t>
                      </a:r>
                      <a:r>
                        <a:rPr b="1" lang="en-GB" sz="500" u="none" cap="none" strike="noStrike">
                          <a:latin typeface="Calibri"/>
                          <a:ea typeface="Calibri"/>
                          <a:cs typeface="Calibri"/>
                          <a:sym typeface="Calibri"/>
                        </a:rPr>
                        <a:t>Vietnam War</a:t>
                      </a:r>
                      <a:r>
                        <a:rPr lang="en-GB" sz="500" u="none" cap="none" strike="noStrike">
                          <a:latin typeface="Calibri"/>
                          <a:ea typeface="Calibri"/>
                          <a:cs typeface="Calibri"/>
                          <a:sym typeface="Calibri"/>
                        </a:rPr>
                        <a:t>, and </a:t>
                      </a:r>
                      <a:r>
                        <a:rPr b="1" lang="en-GB" sz="500" u="none" cap="none" strike="noStrike">
                          <a:latin typeface="Calibri"/>
                          <a:ea typeface="Calibri"/>
                          <a:cs typeface="Calibri"/>
                          <a:sym typeface="Calibri"/>
                        </a:rPr>
                        <a:t>The Troubles</a:t>
                      </a:r>
                      <a:r>
                        <a:rPr lang="en-GB" sz="500" u="none" cap="none" strike="noStrike">
                          <a:latin typeface="Calibri"/>
                          <a:ea typeface="Calibri"/>
                          <a:cs typeface="Calibri"/>
                          <a:sym typeface="Calibri"/>
                        </a:rPr>
                        <a:t>, etc.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The poet uses </a:t>
                      </a:r>
                      <a:r>
                        <a:rPr b="1" lang="en-GB" sz="500" u="none" cap="none" strike="noStrike">
                          <a:latin typeface="Calibri"/>
                          <a:ea typeface="Calibri"/>
                          <a:cs typeface="Calibri"/>
                          <a:sym typeface="Calibri"/>
                        </a:rPr>
                        <a:t>caesura</a:t>
                      </a:r>
                      <a:r>
                        <a:rPr lang="en-GB" sz="500" u="none" cap="none" strike="noStrike">
                          <a:latin typeface="Calibri"/>
                          <a:ea typeface="Calibri"/>
                          <a:cs typeface="Calibri"/>
                          <a:sym typeface="Calibri"/>
                        </a:rPr>
                        <a:t> to force the reader to stop and pause out of respect for those who have lost their lives.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Horrors of war</a:t>
                      </a:r>
                      <a:r>
                        <a:rPr lang="en-GB" sz="500" u="none" cap="none" strike="noStrike">
                          <a:latin typeface="Calibri"/>
                          <a:ea typeface="Calibri"/>
                          <a:cs typeface="Calibri"/>
                          <a:sym typeface="Calibri"/>
                        </a:rPr>
                        <a:t>; </a:t>
                      </a:r>
                      <a:r>
                        <a:rPr lang="en-GB" sz="500">
                          <a:latin typeface="Calibri"/>
                          <a:ea typeface="Calibri"/>
                          <a:cs typeface="Calibri"/>
                          <a:sym typeface="Calibri"/>
                        </a:rPr>
                        <a:t>internal conflict; memory l morality; home front Vs front line.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13650">
                <a:tc gridSpan="2">
                  <a:txBody>
                    <a:bodyPr/>
                    <a:lstStyle/>
                    <a:p>
                      <a:pPr indent="0" lvl="0" marL="0" marR="0" rtl="0" algn="l">
                        <a:lnSpc>
                          <a:spcPct val="100000"/>
                        </a:lnSpc>
                        <a:spcBef>
                          <a:spcPts val="0"/>
                        </a:spcBef>
                        <a:spcAft>
                          <a:spcPts val="0"/>
                        </a:spcAft>
                        <a:buClr>
                          <a:schemeClr val="dk1"/>
                        </a:buClr>
                        <a:buSzPts val="700"/>
                        <a:buFont typeface="Arial"/>
                        <a:buNone/>
                      </a:pPr>
                      <a:r>
                        <a:rPr b="1" lang="en-GB" sz="500" u="none" cap="none" strike="noStrike">
                          <a:solidFill>
                            <a:srgbClr val="A64D79"/>
                          </a:solidFill>
                          <a:latin typeface="Calibri"/>
                          <a:ea typeface="Calibri"/>
                          <a:cs typeface="Calibri"/>
                          <a:sym typeface="Calibri"/>
                        </a:rPr>
                        <a:t>Emigree</a:t>
                      </a:r>
                      <a:r>
                        <a:rPr lang="en-GB" sz="500" u="none" cap="none" strike="noStrike">
                          <a:solidFill>
                            <a:schemeClr val="dk1"/>
                          </a:solidFill>
                          <a:latin typeface="Calibri"/>
                          <a:ea typeface="Calibri"/>
                          <a:cs typeface="Calibri"/>
                          <a:sym typeface="Calibri"/>
                        </a:rPr>
                        <a:t> (1993)</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Written in the 1993 to reflect </a:t>
                      </a:r>
                      <a:r>
                        <a:rPr b="1" lang="en-GB" sz="500" u="none" cap="none" strike="noStrike">
                          <a:solidFill>
                            <a:schemeClr val="dk1"/>
                          </a:solidFill>
                          <a:latin typeface="Calibri"/>
                          <a:ea typeface="Calibri"/>
                          <a:cs typeface="Calibri"/>
                          <a:sym typeface="Calibri"/>
                        </a:rPr>
                        <a:t>rising immigration into the UK</a:t>
                      </a:r>
                      <a:r>
                        <a:rPr lang="en-GB" sz="500" u="none" cap="none" strike="noStrike">
                          <a:solidFill>
                            <a:schemeClr val="dk1"/>
                          </a:solidFill>
                          <a:latin typeface="Calibri"/>
                          <a:ea typeface="Calibri"/>
                          <a:cs typeface="Calibri"/>
                          <a:sym typeface="Calibri"/>
                        </a:rPr>
                        <a:t>- perhaps inspired by news coverage of the </a:t>
                      </a:r>
                      <a:r>
                        <a:rPr lang="en-GB" sz="500">
                          <a:solidFill>
                            <a:schemeClr val="dk1"/>
                          </a:solidFill>
                          <a:latin typeface="Calibri"/>
                          <a:ea typeface="Calibri"/>
                          <a:cs typeface="Calibri"/>
                          <a:sym typeface="Calibri"/>
                        </a:rPr>
                        <a:t>mass migration due to the </a:t>
                      </a:r>
                      <a:r>
                        <a:rPr b="1" lang="en-GB" sz="500" u="none" cap="none" strike="noStrike">
                          <a:solidFill>
                            <a:schemeClr val="dk1"/>
                          </a:solidFill>
                          <a:latin typeface="Calibri"/>
                          <a:ea typeface="Calibri"/>
                          <a:cs typeface="Calibri"/>
                          <a:sym typeface="Calibri"/>
                        </a:rPr>
                        <a:t>Bosnian War</a:t>
                      </a:r>
                      <a:r>
                        <a:rPr lang="en-GB" sz="500" u="none" cap="none" strike="noStrike">
                          <a:solidFill>
                            <a:schemeClr val="dk1"/>
                          </a:solidFill>
                          <a:latin typeface="Calibri"/>
                          <a:ea typeface="Calibri"/>
                          <a:cs typeface="Calibri"/>
                          <a:sym typeface="Calibri"/>
                        </a:rPr>
                        <a:t>. The speaker is female.</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Each stanza ends with a reference to sunlight- perhaps a reflection of the enduring image of ‘home’.</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Conflict between </a:t>
                      </a:r>
                      <a:r>
                        <a:rPr b="1" lang="en-GB" sz="500" u="none" cap="none" strike="noStrike">
                          <a:solidFill>
                            <a:schemeClr val="dk1"/>
                          </a:solidFill>
                          <a:latin typeface="Calibri"/>
                          <a:ea typeface="Calibri"/>
                          <a:cs typeface="Calibri"/>
                          <a:sym typeface="Calibri"/>
                        </a:rPr>
                        <a:t>memory and reality</a:t>
                      </a:r>
                      <a:r>
                        <a:rPr lang="en-GB" sz="500" u="none" cap="none" strike="noStrike">
                          <a:solidFill>
                            <a:schemeClr val="dk1"/>
                          </a:solidFill>
                          <a:latin typeface="Calibri"/>
                          <a:ea typeface="Calibri"/>
                          <a:cs typeface="Calibri"/>
                          <a:sym typeface="Calibri"/>
                        </a:rPr>
                        <a:t>; </a:t>
                      </a:r>
                      <a:r>
                        <a:rPr b="1" lang="en-GB" sz="500" u="none" cap="none" strike="noStrike">
                          <a:solidFill>
                            <a:schemeClr val="dk1"/>
                          </a:solidFill>
                          <a:latin typeface="Calibri"/>
                          <a:ea typeface="Calibri"/>
                          <a:cs typeface="Calibri"/>
                          <a:sym typeface="Calibri"/>
                        </a:rPr>
                        <a:t>othering</a:t>
                      </a:r>
                      <a:r>
                        <a:rPr lang="en-GB" sz="500" u="none" cap="none" strike="noStrike">
                          <a:solidFill>
                            <a:schemeClr val="dk1"/>
                          </a:solidFill>
                          <a:latin typeface="Calibri"/>
                          <a:ea typeface="Calibri"/>
                          <a:cs typeface="Calibri"/>
                          <a:sym typeface="Calibri"/>
                        </a:rPr>
                        <a:t> and exclusion; human limitations.</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46050">
                <a:tc gridSpan="2">
                  <a:txBody>
                    <a:bodyPr/>
                    <a:lstStyle/>
                    <a:p>
                      <a:pPr indent="0" lvl="0" marL="0" marR="0" rtl="0" algn="l">
                        <a:lnSpc>
                          <a:spcPct val="100000"/>
                        </a:lnSpc>
                        <a:spcBef>
                          <a:spcPts val="0"/>
                        </a:spcBef>
                        <a:spcAft>
                          <a:spcPts val="0"/>
                        </a:spcAft>
                        <a:buClr>
                          <a:schemeClr val="dk1"/>
                        </a:buClr>
                        <a:buSzPts val="700"/>
                        <a:buFont typeface="Arial"/>
                        <a:buNone/>
                      </a:pPr>
                      <a:r>
                        <a:rPr b="1" lang="en-GB" sz="500" u="none" cap="none" strike="noStrike">
                          <a:solidFill>
                            <a:srgbClr val="A64D79"/>
                          </a:solidFill>
                          <a:latin typeface="Calibri"/>
                          <a:ea typeface="Calibri"/>
                          <a:cs typeface="Calibri"/>
                          <a:sym typeface="Calibri"/>
                        </a:rPr>
                        <a:t>Checking out Me History</a:t>
                      </a:r>
                      <a:r>
                        <a:rPr lang="en-GB" sz="500" u="none" cap="none" strike="noStrike">
                          <a:solidFill>
                            <a:schemeClr val="dk1"/>
                          </a:solidFill>
                          <a:latin typeface="Calibri"/>
                          <a:ea typeface="Calibri"/>
                          <a:cs typeface="Calibri"/>
                          <a:sym typeface="Calibri"/>
                        </a:rPr>
                        <a:t> (2005) </a:t>
                      </a:r>
                      <a:endParaRPr sz="500" u="none" cap="none" strike="noStrike">
                        <a:solidFill>
                          <a:schemeClr val="dk1"/>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Based on Agard’s experiences growing up in </a:t>
                      </a:r>
                      <a:r>
                        <a:rPr b="1" lang="en-GB" sz="500" u="none" cap="none" strike="noStrike">
                          <a:solidFill>
                            <a:schemeClr val="dk1"/>
                          </a:solidFill>
                          <a:latin typeface="Calibri"/>
                          <a:ea typeface="Calibri"/>
                          <a:cs typeface="Calibri"/>
                          <a:sym typeface="Calibri"/>
                        </a:rPr>
                        <a:t>British Guyana</a:t>
                      </a:r>
                      <a:r>
                        <a:rPr lang="en-GB" sz="500" u="none" cap="none" strike="noStrike">
                          <a:solidFill>
                            <a:schemeClr val="dk1"/>
                          </a:solidFill>
                          <a:latin typeface="Calibri"/>
                          <a:ea typeface="Calibri"/>
                          <a:cs typeface="Calibri"/>
                          <a:sym typeface="Calibri"/>
                        </a:rPr>
                        <a:t> before it was liberated from the </a:t>
                      </a:r>
                      <a:r>
                        <a:rPr b="1" lang="en-GB" sz="500" u="none" cap="none" strike="noStrike">
                          <a:solidFill>
                            <a:schemeClr val="dk1"/>
                          </a:solidFill>
                          <a:latin typeface="Calibri"/>
                          <a:ea typeface="Calibri"/>
                          <a:cs typeface="Calibri"/>
                          <a:sym typeface="Calibri"/>
                        </a:rPr>
                        <a:t>British Empire</a:t>
                      </a:r>
                      <a:r>
                        <a:rPr lang="en-GB" sz="500" u="none" cap="none" strike="noStrike">
                          <a:solidFill>
                            <a:schemeClr val="dk1"/>
                          </a:solidFill>
                          <a:latin typeface="Calibri"/>
                          <a:ea typeface="Calibri"/>
                          <a:cs typeface="Calibri"/>
                          <a:sym typeface="Calibri"/>
                        </a:rPr>
                        <a:t> in 1966. </a:t>
                      </a:r>
                      <a:endParaRPr sz="500" u="none" cap="none" strike="noStrike">
                        <a:solidFill>
                          <a:schemeClr val="dk1"/>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Parts in </a:t>
                      </a:r>
                      <a:r>
                        <a:rPr b="1" lang="en-GB" sz="500" u="none" cap="none" strike="noStrike">
                          <a:solidFill>
                            <a:schemeClr val="dk1"/>
                          </a:solidFill>
                          <a:latin typeface="Calibri"/>
                          <a:ea typeface="Calibri"/>
                          <a:cs typeface="Calibri"/>
                          <a:sym typeface="Calibri"/>
                        </a:rPr>
                        <a:t>italics </a:t>
                      </a:r>
                      <a:r>
                        <a:rPr lang="en-GB" sz="500" u="none" cap="none" strike="noStrike">
                          <a:solidFill>
                            <a:schemeClr val="dk1"/>
                          </a:solidFill>
                          <a:latin typeface="Calibri"/>
                          <a:ea typeface="Calibri"/>
                          <a:cs typeface="Calibri"/>
                          <a:sym typeface="Calibri"/>
                        </a:rPr>
                        <a:t>are intended to be sung. This promotes the idea that the poem is a celebration of identity not a rant. </a:t>
                      </a:r>
                      <a:endParaRPr sz="500" u="none" cap="none" strike="noStrike">
                        <a:solidFill>
                          <a:schemeClr val="dk1"/>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Limited versions of history; individual </a:t>
                      </a:r>
                      <a:r>
                        <a:rPr b="1" lang="en-GB" sz="500" u="none" cap="none" strike="noStrike">
                          <a:solidFill>
                            <a:schemeClr val="dk1"/>
                          </a:solidFill>
                          <a:latin typeface="Calibri"/>
                          <a:ea typeface="Calibri"/>
                          <a:cs typeface="Calibri"/>
                          <a:sym typeface="Calibri"/>
                        </a:rPr>
                        <a:t>identity</a:t>
                      </a:r>
                      <a:r>
                        <a:rPr lang="en-GB" sz="500" u="none" cap="none" strike="noStrike">
                          <a:solidFill>
                            <a:schemeClr val="dk1"/>
                          </a:solidFill>
                          <a:latin typeface="Calibri"/>
                          <a:ea typeface="Calibri"/>
                          <a:cs typeface="Calibri"/>
                          <a:sym typeface="Calibri"/>
                        </a:rPr>
                        <a:t>; positive role models; power of language; how </a:t>
                      </a:r>
                      <a:r>
                        <a:rPr b="1" lang="en-GB" sz="500" u="none" cap="none" strike="noStrike">
                          <a:solidFill>
                            <a:schemeClr val="dk1"/>
                          </a:solidFill>
                          <a:latin typeface="Calibri"/>
                          <a:ea typeface="Calibri"/>
                          <a:cs typeface="Calibri"/>
                          <a:sym typeface="Calibri"/>
                        </a:rPr>
                        <a:t>colonisation</a:t>
                      </a:r>
                      <a:r>
                        <a:rPr lang="en-GB" sz="500" u="none" cap="none" strike="noStrike">
                          <a:solidFill>
                            <a:schemeClr val="dk1"/>
                          </a:solidFill>
                          <a:latin typeface="Calibri"/>
                          <a:ea typeface="Calibri"/>
                          <a:cs typeface="Calibri"/>
                          <a:sym typeface="Calibri"/>
                        </a:rPr>
                        <a:t> </a:t>
                      </a:r>
                      <a:r>
                        <a:rPr lang="en-GB" sz="500">
                          <a:solidFill>
                            <a:schemeClr val="dk1"/>
                          </a:solidFill>
                          <a:latin typeface="Calibri"/>
                          <a:ea typeface="Calibri"/>
                          <a:cs typeface="Calibri"/>
                          <a:sym typeface="Calibri"/>
                        </a:rPr>
                        <a:t>and this impact on </a:t>
                      </a:r>
                      <a:r>
                        <a:rPr lang="en-GB" sz="500" u="none" cap="none" strike="noStrike">
                          <a:solidFill>
                            <a:schemeClr val="dk1"/>
                          </a:solidFill>
                          <a:latin typeface="Calibri"/>
                          <a:ea typeface="Calibri"/>
                          <a:cs typeface="Calibri"/>
                          <a:sym typeface="Calibri"/>
                        </a:rPr>
                        <a:t>identity.</a:t>
                      </a:r>
                      <a:endParaRPr sz="500" u="none" cap="none" strike="noStrike">
                        <a:solidFill>
                          <a:schemeClr val="dk1"/>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08450">
                <a:tc gridSpan="2">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solidFill>
                            <a:srgbClr val="A64D79"/>
                          </a:solidFill>
                          <a:latin typeface="Calibri"/>
                          <a:ea typeface="Calibri"/>
                          <a:cs typeface="Calibri"/>
                          <a:sym typeface="Calibri"/>
                        </a:rPr>
                        <a:t>Tissue</a:t>
                      </a:r>
                      <a:r>
                        <a:rPr lang="en-GB" sz="500" u="none" cap="none" strike="noStrike">
                          <a:latin typeface="Calibri"/>
                          <a:ea typeface="Calibri"/>
                          <a:cs typeface="Calibri"/>
                          <a:sym typeface="Calibri"/>
                        </a:rPr>
                        <a:t> </a:t>
                      </a:r>
                      <a:r>
                        <a:rPr lang="en-GB" sz="500" u="none" cap="none" strike="noStrike">
                          <a:solidFill>
                            <a:schemeClr val="dk1"/>
                          </a:solidFill>
                          <a:latin typeface="Calibri"/>
                          <a:ea typeface="Calibri"/>
                          <a:cs typeface="Calibri"/>
                          <a:sym typeface="Calibri"/>
                        </a:rPr>
                        <a:t>(2006)</a:t>
                      </a:r>
                      <a:endParaRPr sz="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500"/>
                        <a:buFont typeface="Arial"/>
                        <a:buNone/>
                      </a:pPr>
                      <a:r>
                        <a:t/>
                      </a:r>
                      <a:endParaRPr sz="500" u="none" cap="none" strike="noStrike">
                        <a:solidFill>
                          <a:schemeClr val="dk1"/>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Written after </a:t>
                      </a:r>
                      <a:r>
                        <a:rPr b="1" lang="en-GB" sz="500" u="none" cap="none" strike="noStrike">
                          <a:latin typeface="Calibri"/>
                          <a:ea typeface="Calibri"/>
                          <a:cs typeface="Calibri"/>
                          <a:sym typeface="Calibri"/>
                        </a:rPr>
                        <a:t>9/11</a:t>
                      </a:r>
                      <a:r>
                        <a:rPr lang="en-GB" sz="500" u="none" cap="none" strike="noStrike">
                          <a:latin typeface="Calibri"/>
                          <a:ea typeface="Calibri"/>
                          <a:cs typeface="Calibri"/>
                          <a:sym typeface="Calibri"/>
                        </a:rPr>
                        <a:t> for an anthology entitled ‘</a:t>
                      </a:r>
                      <a:r>
                        <a:rPr b="1" lang="en-GB" sz="500" u="none" cap="none" strike="noStrike">
                          <a:latin typeface="Calibri"/>
                          <a:ea typeface="Calibri"/>
                          <a:cs typeface="Calibri"/>
                          <a:sym typeface="Calibri"/>
                        </a:rPr>
                        <a:t>The Terrorist at my Table</a:t>
                      </a:r>
                      <a:r>
                        <a:rPr lang="en-GB" sz="500" u="none" cap="none" strike="noStrike">
                          <a:latin typeface="Calibri"/>
                          <a:ea typeface="Calibri"/>
                          <a:cs typeface="Calibri"/>
                          <a:sym typeface="Calibri"/>
                        </a:rPr>
                        <a:t>’, Dharker reflects on the fragility of life and the power of politics, religion and money over humanity.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Extended metaphor</a:t>
                      </a:r>
                      <a:r>
                        <a:rPr lang="en-GB" sz="500" u="none" cap="none" strike="noStrike">
                          <a:latin typeface="Calibri"/>
                          <a:ea typeface="Calibri"/>
                          <a:cs typeface="Calibri"/>
                          <a:sym typeface="Calibri"/>
                        </a:rPr>
                        <a:t>, paper represents life.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Fragility of human life</a:t>
                      </a:r>
                      <a:r>
                        <a:rPr lang="en-GB" sz="500" u="none" cap="none" strike="noStrike">
                          <a:latin typeface="Calibri"/>
                          <a:ea typeface="Calibri"/>
                          <a:cs typeface="Calibri"/>
                          <a:sym typeface="Calibri"/>
                        </a:rPr>
                        <a:t>; power of paper to change things and record memories; physical </a:t>
                      </a:r>
                      <a:r>
                        <a:rPr lang="en-GB" sz="500">
                          <a:latin typeface="Calibri"/>
                          <a:ea typeface="Calibri"/>
                          <a:cs typeface="Calibri"/>
                          <a:sym typeface="Calibri"/>
                        </a:rPr>
                        <a:t>symbols of power.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248850">
                <a:tc gridSpan="2">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solidFill>
                            <a:srgbClr val="A64D79"/>
                          </a:solidFill>
                          <a:latin typeface="Calibri"/>
                          <a:ea typeface="Calibri"/>
                          <a:cs typeface="Calibri"/>
                          <a:sym typeface="Calibri"/>
                        </a:rPr>
                        <a:t>Remains</a:t>
                      </a:r>
                      <a:r>
                        <a:rPr lang="en-GB" sz="500" u="none" cap="none" strike="noStrike">
                          <a:latin typeface="Calibri"/>
                          <a:ea typeface="Calibri"/>
                          <a:cs typeface="Calibri"/>
                          <a:sym typeface="Calibri"/>
                        </a:rPr>
                        <a:t> (2008)</a:t>
                      </a:r>
                      <a:endParaRPr sz="5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The Gulf War</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Based on the true experiences of Robert, a soldier in </a:t>
                      </a:r>
                      <a:r>
                        <a:rPr b="1" lang="en-GB" sz="500" u="none" cap="none" strike="noStrike">
                          <a:latin typeface="Calibri"/>
                          <a:ea typeface="Calibri"/>
                          <a:cs typeface="Calibri"/>
                          <a:sym typeface="Calibri"/>
                        </a:rPr>
                        <a:t>Iraq</a:t>
                      </a:r>
                      <a:r>
                        <a:rPr lang="en-GB" sz="500" u="none" cap="none" strike="noStrike">
                          <a:latin typeface="Calibri"/>
                          <a:ea typeface="Calibri"/>
                          <a:cs typeface="Calibri"/>
                          <a:sym typeface="Calibri"/>
                        </a:rPr>
                        <a:t>. He spoke about his </a:t>
                      </a:r>
                      <a:r>
                        <a:rPr b="1" lang="en-GB" sz="500" u="none" cap="none" strike="noStrike">
                          <a:latin typeface="Calibri"/>
                          <a:ea typeface="Calibri"/>
                          <a:cs typeface="Calibri"/>
                          <a:sym typeface="Calibri"/>
                        </a:rPr>
                        <a:t>PTSD</a:t>
                      </a:r>
                      <a:r>
                        <a:rPr lang="en-GB" sz="500" u="none" cap="none" strike="noStrike">
                          <a:latin typeface="Calibri"/>
                          <a:ea typeface="Calibri"/>
                          <a:cs typeface="Calibri"/>
                          <a:sym typeface="Calibri"/>
                        </a:rPr>
                        <a:t> experience for a Channel 4 documentary called </a:t>
                      </a:r>
                      <a:r>
                        <a:rPr b="1" lang="en-GB" sz="500">
                          <a:latin typeface="Calibri"/>
                          <a:ea typeface="Calibri"/>
                          <a:cs typeface="Calibri"/>
                          <a:sym typeface="Calibri"/>
                        </a:rPr>
                        <a:t>‘</a:t>
                      </a:r>
                      <a:r>
                        <a:rPr b="1" lang="en-GB" sz="500" u="none" cap="none" strike="noStrike">
                          <a:latin typeface="Calibri"/>
                          <a:ea typeface="Calibri"/>
                          <a:cs typeface="Calibri"/>
                          <a:sym typeface="Calibri"/>
                        </a:rPr>
                        <a:t>The Not Dead</a:t>
                      </a:r>
                      <a:r>
                        <a:rPr b="1" lang="en-GB" sz="500">
                          <a:latin typeface="Calibri"/>
                          <a:ea typeface="Calibri"/>
                          <a:cs typeface="Calibri"/>
                          <a:sym typeface="Calibri"/>
                        </a:rPr>
                        <a:t>’</a:t>
                      </a:r>
                      <a:r>
                        <a:rPr lang="en-GB" sz="500" u="none" cap="none" strike="noStrike">
                          <a:latin typeface="Calibri"/>
                          <a:ea typeface="Calibri"/>
                          <a:cs typeface="Calibri"/>
                          <a:sym typeface="Calibri"/>
                        </a:rPr>
                        <a:t>.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Last stanza is a </a:t>
                      </a:r>
                      <a:r>
                        <a:rPr b="1" lang="en-GB" sz="500" u="none" cap="none" strike="noStrike">
                          <a:latin typeface="Calibri"/>
                          <a:ea typeface="Calibri"/>
                          <a:cs typeface="Calibri"/>
                          <a:sym typeface="Calibri"/>
                        </a:rPr>
                        <a:t>couplet.</a:t>
                      </a:r>
                      <a:r>
                        <a:rPr lang="en-GB" sz="500" u="none" cap="none" strike="noStrike">
                          <a:latin typeface="Calibri"/>
                          <a:ea typeface="Calibri"/>
                          <a:cs typeface="Calibri"/>
                          <a:sym typeface="Calibri"/>
                        </a:rPr>
                        <a:t> Armitage says this could be to represent the dead and the not dead, or to represent the two ‘bloody hands’.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Horrors of war and</a:t>
                      </a:r>
                      <a:r>
                        <a:rPr b="1" lang="en-GB" sz="500" u="none" cap="none" strike="noStrike">
                          <a:latin typeface="Calibri"/>
                          <a:ea typeface="Calibri"/>
                          <a:cs typeface="Calibri"/>
                          <a:sym typeface="Calibri"/>
                        </a:rPr>
                        <a:t> PTSD</a:t>
                      </a:r>
                      <a:r>
                        <a:rPr lang="en-GB" sz="500" u="none" cap="none" strike="noStrike">
                          <a:latin typeface="Calibri"/>
                          <a:ea typeface="Calibri"/>
                          <a:cs typeface="Calibri"/>
                          <a:sym typeface="Calibri"/>
                        </a:rPr>
                        <a:t>; recurring memories of conflict and killing</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33100">
                <a:tc gridSpan="2">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solidFill>
                            <a:srgbClr val="A64D79"/>
                          </a:solidFill>
                          <a:latin typeface="Calibri"/>
                          <a:ea typeface="Calibri"/>
                          <a:cs typeface="Calibri"/>
                          <a:sym typeface="Calibri"/>
                        </a:rPr>
                        <a:t>Poppies</a:t>
                      </a:r>
                      <a:r>
                        <a:rPr lang="en-GB" sz="500" u="none" cap="none" strike="noStrike">
                          <a:latin typeface="Calibri"/>
                          <a:ea typeface="Calibri"/>
                          <a:cs typeface="Calibri"/>
                          <a:sym typeface="Calibri"/>
                        </a:rPr>
                        <a:t> (2009)</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Do not confuse the speaker with the poet (Weir did not have a son who went to war). Written for an anthology called ‘Exit Wounds’ when there was significant media focus on </a:t>
                      </a:r>
                      <a:r>
                        <a:rPr b="1" lang="en-GB" sz="500" u="none" cap="none" strike="noStrike">
                          <a:latin typeface="Calibri"/>
                          <a:ea typeface="Calibri"/>
                          <a:cs typeface="Calibri"/>
                          <a:sym typeface="Calibri"/>
                        </a:rPr>
                        <a:t>flag draped coffins</a:t>
                      </a:r>
                      <a:r>
                        <a:rPr lang="en-GB" sz="500" u="none" cap="none" strike="noStrike">
                          <a:latin typeface="Calibri"/>
                          <a:ea typeface="Calibri"/>
                          <a:cs typeface="Calibri"/>
                          <a:sym typeface="Calibri"/>
                        </a:rPr>
                        <a:t>.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lang="en-GB" sz="500" u="none" cap="none" strike="noStrike">
                          <a:latin typeface="Calibri"/>
                          <a:ea typeface="Calibri"/>
                          <a:cs typeface="Calibri"/>
                          <a:sym typeface="Calibri"/>
                        </a:rPr>
                        <a:t>The stanzas show the passing of time. </a:t>
                      </a:r>
                      <a:r>
                        <a:rPr b="1" lang="en-GB" sz="500" u="none" cap="none" strike="noStrike">
                          <a:latin typeface="Calibri"/>
                          <a:ea typeface="Calibri"/>
                          <a:cs typeface="Calibri"/>
                          <a:sym typeface="Calibri"/>
                        </a:rPr>
                        <a:t>Enjambment</a:t>
                      </a:r>
                      <a:r>
                        <a:rPr lang="en-GB" sz="500" u="none" cap="none" strike="noStrike">
                          <a:latin typeface="Calibri"/>
                          <a:ea typeface="Calibri"/>
                          <a:cs typeface="Calibri"/>
                          <a:sym typeface="Calibri"/>
                        </a:rPr>
                        <a:t> reflects the mother’s voice and the conversation tone of the poem as she reflects on memories.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latin typeface="Calibri"/>
                          <a:ea typeface="Calibri"/>
                          <a:cs typeface="Calibri"/>
                          <a:sym typeface="Calibri"/>
                        </a:rPr>
                        <a:t>Mother’s feelings</a:t>
                      </a:r>
                      <a:r>
                        <a:rPr lang="en-GB" sz="500" u="none" cap="none" strike="noStrike">
                          <a:latin typeface="Calibri"/>
                          <a:ea typeface="Calibri"/>
                          <a:cs typeface="Calibri"/>
                          <a:sym typeface="Calibri"/>
                        </a:rPr>
                        <a:t> toward her </a:t>
                      </a:r>
                      <a:r>
                        <a:rPr b="1" lang="en-GB" sz="500" u="none" cap="none" strike="noStrike">
                          <a:latin typeface="Calibri"/>
                          <a:ea typeface="Calibri"/>
                          <a:cs typeface="Calibri"/>
                          <a:sym typeface="Calibri"/>
                        </a:rPr>
                        <a:t>son growing up</a:t>
                      </a:r>
                      <a:r>
                        <a:rPr lang="en-GB" sz="500" u="none" cap="none" strike="noStrike">
                          <a:latin typeface="Calibri"/>
                          <a:ea typeface="Calibri"/>
                          <a:cs typeface="Calibri"/>
                          <a:sym typeface="Calibri"/>
                        </a:rPr>
                        <a:t>; </a:t>
                      </a:r>
                      <a:r>
                        <a:rPr b="1" lang="en-GB" sz="500" u="none" cap="none" strike="noStrike">
                          <a:latin typeface="Calibri"/>
                          <a:ea typeface="Calibri"/>
                          <a:cs typeface="Calibri"/>
                          <a:sym typeface="Calibri"/>
                        </a:rPr>
                        <a:t>grief</a:t>
                      </a:r>
                      <a:r>
                        <a:rPr lang="en-GB" sz="500" u="none" cap="none" strike="noStrike">
                          <a:latin typeface="Calibri"/>
                          <a:ea typeface="Calibri"/>
                          <a:cs typeface="Calibri"/>
                          <a:sym typeface="Calibri"/>
                        </a:rPr>
                        <a:t>; parental impulse to protect a child; home </a:t>
                      </a:r>
                      <a:r>
                        <a:rPr lang="en-GB" sz="500">
                          <a:latin typeface="Calibri"/>
                          <a:ea typeface="Calibri"/>
                          <a:cs typeface="Calibri"/>
                          <a:sym typeface="Calibri"/>
                        </a:rPr>
                        <a:t>front.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13650">
                <a:tc gridSpan="2">
                  <a:txBody>
                    <a:bodyPr/>
                    <a:lstStyle/>
                    <a:p>
                      <a:pPr indent="0" lvl="0" marL="0" marR="0" rtl="0" algn="l">
                        <a:lnSpc>
                          <a:spcPct val="100000"/>
                        </a:lnSpc>
                        <a:spcBef>
                          <a:spcPts val="0"/>
                        </a:spcBef>
                        <a:spcAft>
                          <a:spcPts val="0"/>
                        </a:spcAft>
                        <a:buClr>
                          <a:schemeClr val="dk1"/>
                        </a:buClr>
                        <a:buSzPts val="700"/>
                        <a:buFont typeface="Arial"/>
                        <a:buNone/>
                      </a:pPr>
                      <a:r>
                        <a:rPr b="1" lang="en-GB" sz="500" u="none" cap="none" strike="noStrike">
                          <a:solidFill>
                            <a:srgbClr val="A64D79"/>
                          </a:solidFill>
                          <a:latin typeface="Calibri"/>
                          <a:ea typeface="Calibri"/>
                          <a:cs typeface="Calibri"/>
                          <a:sym typeface="Calibri"/>
                        </a:rPr>
                        <a:t>Kamikaze</a:t>
                      </a:r>
                      <a:r>
                        <a:rPr lang="en-GB" sz="500" u="none" cap="none" strike="noStrike">
                          <a:solidFill>
                            <a:schemeClr val="dk1"/>
                          </a:solidFill>
                          <a:latin typeface="Calibri"/>
                          <a:ea typeface="Calibri"/>
                          <a:cs typeface="Calibri"/>
                          <a:sym typeface="Calibri"/>
                        </a:rPr>
                        <a:t> (2009))</a:t>
                      </a:r>
                      <a:endParaRPr b="1" sz="500" u="none" cap="none" strike="noStrike">
                        <a:solidFill>
                          <a:srgbClr val="A64D79"/>
                        </a:solidFill>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AD1DC"/>
                    </a:solidFill>
                  </a:tcPr>
                </a:tc>
                <a:tc hMerge="1"/>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About young intelligent </a:t>
                      </a:r>
                      <a:r>
                        <a:rPr b="1" lang="en-GB" sz="500" u="none" cap="none" strike="noStrike">
                          <a:solidFill>
                            <a:schemeClr val="dk1"/>
                          </a:solidFill>
                          <a:latin typeface="Calibri"/>
                          <a:ea typeface="Calibri"/>
                          <a:cs typeface="Calibri"/>
                          <a:sym typeface="Calibri"/>
                        </a:rPr>
                        <a:t>Japanese WWII Kamikaze pilots</a:t>
                      </a:r>
                      <a:r>
                        <a:rPr lang="en-GB" sz="500" u="none" cap="none" strike="noStrike">
                          <a:solidFill>
                            <a:schemeClr val="dk1"/>
                          </a:solidFill>
                          <a:latin typeface="Calibri"/>
                          <a:ea typeface="Calibri"/>
                          <a:cs typeface="Calibri"/>
                          <a:sym typeface="Calibri"/>
                        </a:rPr>
                        <a:t> who sacrificed themselves in suicide missions for </a:t>
                      </a:r>
                      <a:r>
                        <a:rPr b="1" lang="en-GB" sz="500" u="none" cap="none" strike="noStrike">
                          <a:solidFill>
                            <a:schemeClr val="dk1"/>
                          </a:solidFill>
                          <a:latin typeface="Calibri"/>
                          <a:ea typeface="Calibri"/>
                          <a:cs typeface="Calibri"/>
                          <a:sym typeface="Calibri"/>
                        </a:rPr>
                        <a:t>Samurai honour</a:t>
                      </a:r>
                      <a:r>
                        <a:rPr lang="en-GB" sz="500" u="none" cap="none" strike="noStrike">
                          <a:solidFill>
                            <a:schemeClr val="dk1"/>
                          </a:solidFill>
                          <a:latin typeface="Calibri"/>
                          <a:ea typeface="Calibri"/>
                          <a:cs typeface="Calibri"/>
                          <a:sym typeface="Calibri"/>
                        </a:rPr>
                        <a:t>. They were recruited with propaganda straigh</a:t>
                      </a:r>
                      <a:r>
                        <a:rPr lang="en-GB" sz="500">
                          <a:solidFill>
                            <a:schemeClr val="dk1"/>
                          </a:solidFill>
                          <a:latin typeface="Calibri"/>
                          <a:ea typeface="Calibri"/>
                          <a:cs typeface="Calibri"/>
                          <a:sym typeface="Calibri"/>
                        </a:rPr>
                        <a:t>t from Japanese Universities. </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b="1" lang="en-GB" sz="500" u="none" cap="none" strike="noStrike">
                          <a:solidFill>
                            <a:schemeClr val="dk1"/>
                          </a:solidFill>
                          <a:latin typeface="Calibri"/>
                          <a:ea typeface="Calibri"/>
                          <a:cs typeface="Calibri"/>
                          <a:sym typeface="Calibri"/>
                        </a:rPr>
                        <a:t>Italics </a:t>
                      </a:r>
                      <a:r>
                        <a:rPr lang="en-GB" sz="500" u="none" cap="none" strike="noStrike">
                          <a:solidFill>
                            <a:schemeClr val="dk1"/>
                          </a:solidFill>
                          <a:latin typeface="Calibri"/>
                          <a:ea typeface="Calibri"/>
                          <a:cs typeface="Calibri"/>
                          <a:sym typeface="Calibri"/>
                        </a:rPr>
                        <a:t>indicate the change in speaker,like the daughter is passing the story on. The whole poem </a:t>
                      </a:r>
                      <a:r>
                        <a:rPr lang="en-GB" sz="500">
                          <a:solidFill>
                            <a:schemeClr val="dk1"/>
                          </a:solidFill>
                          <a:latin typeface="Calibri"/>
                          <a:ea typeface="Calibri"/>
                          <a:cs typeface="Calibri"/>
                          <a:sym typeface="Calibri"/>
                        </a:rPr>
                        <a:t>is just three sentences. His journey out; his journey back; his life after.</a:t>
                      </a:r>
                      <a:endParaRPr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lang="en-GB" sz="500" u="none" cap="none" strike="noStrike">
                          <a:solidFill>
                            <a:schemeClr val="dk1"/>
                          </a:solidFill>
                          <a:latin typeface="Calibri"/>
                          <a:ea typeface="Calibri"/>
                          <a:cs typeface="Calibri"/>
                          <a:sym typeface="Calibri"/>
                        </a:rPr>
                        <a:t>Conforming to </a:t>
                      </a:r>
                      <a:r>
                        <a:rPr b="1" lang="en-GB" sz="500" u="none" cap="none" strike="noStrike">
                          <a:solidFill>
                            <a:schemeClr val="dk1"/>
                          </a:solidFill>
                          <a:latin typeface="Calibri"/>
                          <a:ea typeface="Calibri"/>
                          <a:cs typeface="Calibri"/>
                          <a:sym typeface="Calibri"/>
                        </a:rPr>
                        <a:t>social expectations</a:t>
                      </a:r>
                      <a:r>
                        <a:rPr lang="en-GB" sz="500" u="none" cap="none" strike="noStrike">
                          <a:solidFill>
                            <a:schemeClr val="dk1"/>
                          </a:solidFill>
                          <a:latin typeface="Calibri"/>
                          <a:ea typeface="Calibri"/>
                          <a:cs typeface="Calibri"/>
                          <a:sym typeface="Calibri"/>
                        </a:rPr>
                        <a:t>; internal conflict; familial conflict; propaganda.</a:t>
                      </a:r>
                      <a:endParaRPr b="1" sz="500" u="none" cap="none" strike="noStrike">
                        <a:latin typeface="Calibri"/>
                        <a:ea typeface="Calibri"/>
                        <a:cs typeface="Calibri"/>
                        <a:sym typeface="Calibri"/>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graphicFrame>
        <p:nvGraphicFramePr>
          <p:cNvPr id="124" name="Google Shape;124;p27"/>
          <p:cNvGraphicFramePr/>
          <p:nvPr/>
        </p:nvGraphicFramePr>
        <p:xfrm>
          <a:off x="-10" y="3"/>
          <a:ext cx="3000000" cy="3000000"/>
        </p:xfrm>
        <a:graphic>
          <a:graphicData uri="http://schemas.openxmlformats.org/drawingml/2006/table">
            <a:tbl>
              <a:tblPr firstCol="1" firstRow="1">
                <a:noFill/>
                <a:tableStyleId>{F637788B-6DC1-4197-999F-C2EE7826AA6C}</a:tableStyleId>
              </a:tblPr>
              <a:tblGrid>
                <a:gridCol w="1040650"/>
                <a:gridCol w="1023975"/>
                <a:gridCol w="1957400"/>
              </a:tblGrid>
              <a:tr h="175925">
                <a:tc gridSpan="3">
                  <a:txBody>
                    <a:bodyPr/>
                    <a:lstStyle/>
                    <a:p>
                      <a:pPr indent="-190500" lvl="0" marL="304800" marR="0" rtl="0" algn="ctr">
                        <a:lnSpc>
                          <a:spcPct val="115000"/>
                        </a:lnSpc>
                        <a:spcBef>
                          <a:spcPts val="0"/>
                        </a:spcBef>
                        <a:spcAft>
                          <a:spcPts val="0"/>
                        </a:spcAft>
                        <a:buSzPts val="600"/>
                        <a:buAutoNum type="arabicPeriod"/>
                      </a:pPr>
                      <a:r>
                        <a:rPr lang="en-GB" sz="600"/>
                        <a:t>Language Techniques </a:t>
                      </a:r>
                      <a:endParaRPr sz="600" u="none" cap="none" strike="noStrike"/>
                    </a:p>
                  </a:txBody>
                  <a:tcPr marT="31100" marB="31100" marR="86750" marL="867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hMerge="1"/>
                <a:tc hMerge="1"/>
              </a:tr>
              <a:tr h="253150">
                <a:tc>
                  <a:txBody>
                    <a:bodyPr/>
                    <a:lstStyle/>
                    <a:p>
                      <a:pPr indent="0" lvl="0" marL="0" rtl="0" algn="l">
                        <a:spcBef>
                          <a:spcPts val="0"/>
                        </a:spcBef>
                        <a:spcAft>
                          <a:spcPts val="0"/>
                        </a:spcAft>
                        <a:buNone/>
                      </a:pPr>
                      <a:r>
                        <a:rPr b="1" lang="en-GB" sz="600"/>
                        <a:t>Metaphor</a:t>
                      </a:r>
                      <a:endParaRPr b="1" sz="600"/>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rtl="0" algn="l">
                        <a:spcBef>
                          <a:spcPts val="0"/>
                        </a:spcBef>
                        <a:spcAft>
                          <a:spcPts val="0"/>
                        </a:spcAft>
                        <a:buNone/>
                      </a:pPr>
                      <a:r>
                        <a:rPr lang="en-GB" sz="600">
                          <a:solidFill>
                            <a:schemeClr val="dk1"/>
                          </a:solidFill>
                        </a:rPr>
                        <a:t>A comparison of dissimilar objects or ideas (made directly or indirectly) without using ‘like’ or ‘as’. </a:t>
                      </a:r>
                      <a:endParaRPr sz="600"/>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201175">
                <a:tc>
                  <a:txBody>
                    <a:bodyPr/>
                    <a:lstStyle/>
                    <a:p>
                      <a:pPr indent="0" lvl="0" marL="0" marR="0" rtl="0" algn="l">
                        <a:lnSpc>
                          <a:spcPct val="115000"/>
                        </a:lnSpc>
                        <a:spcBef>
                          <a:spcPts val="0"/>
                        </a:spcBef>
                        <a:spcAft>
                          <a:spcPts val="0"/>
                        </a:spcAft>
                        <a:buClr>
                          <a:srgbClr val="000000"/>
                        </a:buClr>
                        <a:buSzPts val="500"/>
                        <a:buFont typeface="Arial"/>
                        <a:buNone/>
                      </a:pPr>
                      <a:r>
                        <a:rPr b="1" lang="en-GB" sz="600" u="none" cap="none" strike="noStrike"/>
                        <a:t> Plosive </a:t>
                      </a:r>
                      <a:endParaRPr b="1"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rtl="0" algn="l">
                        <a:spcBef>
                          <a:spcPts val="0"/>
                        </a:spcBef>
                        <a:spcAft>
                          <a:spcPts val="0"/>
                        </a:spcAft>
                        <a:buNone/>
                      </a:pPr>
                      <a:r>
                        <a:rPr lang="en-GB" sz="600">
                          <a:solidFill>
                            <a:schemeClr val="dk1"/>
                          </a:solidFill>
                        </a:rPr>
                        <a:t>‘b’, ‘p’, ‘t’, and ‘d’ sounds which can be harsh, aggressive, or shocking. </a:t>
                      </a:r>
                      <a:endParaRPr sz="600"/>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176975">
                <a:tc>
                  <a:txBody>
                    <a:bodyPr/>
                    <a:lstStyle/>
                    <a:p>
                      <a:pPr indent="0" lvl="0" marL="0" marR="0" rtl="0" algn="l">
                        <a:lnSpc>
                          <a:spcPct val="115000"/>
                        </a:lnSpc>
                        <a:spcBef>
                          <a:spcPts val="0"/>
                        </a:spcBef>
                        <a:spcAft>
                          <a:spcPts val="0"/>
                        </a:spcAft>
                        <a:buClr>
                          <a:srgbClr val="000000"/>
                        </a:buClr>
                        <a:buSzPts val="500"/>
                        <a:buFont typeface="Arial"/>
                        <a:buNone/>
                      </a:pPr>
                      <a:r>
                        <a:rPr b="1" lang="en-GB" sz="600"/>
                        <a:t>Assonance </a:t>
                      </a:r>
                      <a:endParaRPr b="1"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rtl="0" algn="l">
                        <a:spcBef>
                          <a:spcPts val="0"/>
                        </a:spcBef>
                        <a:spcAft>
                          <a:spcPts val="0"/>
                        </a:spcAft>
                        <a:buClr>
                          <a:schemeClr val="dk1"/>
                        </a:buClr>
                        <a:buSzPts val="1000"/>
                        <a:buFont typeface="Arial"/>
                        <a:buNone/>
                      </a:pPr>
                      <a:r>
                        <a:rPr lang="en-GB" sz="600">
                          <a:solidFill>
                            <a:schemeClr val="dk1"/>
                          </a:solidFill>
                        </a:rPr>
                        <a:t>a repetition of vowel sounds. </a:t>
                      </a:r>
                      <a:endParaRPr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198225">
                <a:tc>
                  <a:txBody>
                    <a:bodyPr/>
                    <a:lstStyle/>
                    <a:p>
                      <a:pPr indent="0" lvl="0" marL="0" marR="0" rtl="0" algn="l">
                        <a:lnSpc>
                          <a:spcPct val="115000"/>
                        </a:lnSpc>
                        <a:spcBef>
                          <a:spcPts val="0"/>
                        </a:spcBef>
                        <a:spcAft>
                          <a:spcPts val="0"/>
                        </a:spcAft>
                        <a:buClr>
                          <a:srgbClr val="000000"/>
                        </a:buClr>
                        <a:buSzPts val="500"/>
                        <a:buFont typeface="Arial"/>
                        <a:buNone/>
                      </a:pPr>
                      <a:r>
                        <a:rPr b="1" lang="en-GB" sz="600"/>
                        <a:t>Sibilance </a:t>
                      </a:r>
                      <a:endParaRPr b="1"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marR="0" rtl="0" algn="l">
                        <a:lnSpc>
                          <a:spcPct val="100000"/>
                        </a:lnSpc>
                        <a:spcBef>
                          <a:spcPts val="0"/>
                        </a:spcBef>
                        <a:spcAft>
                          <a:spcPts val="0"/>
                        </a:spcAft>
                        <a:buNone/>
                      </a:pPr>
                      <a:r>
                        <a:rPr lang="en-GB" sz="600"/>
                        <a:t>Repeated ‘s’ sounds (most often caused by ‘s’, ‘ss’ and ‘c’. These can be harsh, smooth, or sickly. </a:t>
                      </a:r>
                      <a:endParaRPr sz="600"/>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224550">
                <a:tc>
                  <a:txBody>
                    <a:bodyPr/>
                    <a:lstStyle/>
                    <a:p>
                      <a:pPr indent="0" lvl="0" marL="0" marR="0" rtl="0" algn="l">
                        <a:lnSpc>
                          <a:spcPct val="115000"/>
                        </a:lnSpc>
                        <a:spcBef>
                          <a:spcPts val="0"/>
                        </a:spcBef>
                        <a:spcAft>
                          <a:spcPts val="0"/>
                        </a:spcAft>
                        <a:buClr>
                          <a:srgbClr val="000000"/>
                        </a:buClr>
                        <a:buSzPts val="500"/>
                        <a:buFont typeface="Arial"/>
                        <a:buNone/>
                      </a:pPr>
                      <a:r>
                        <a:rPr b="1" lang="en-GB" sz="600"/>
                        <a:t>Semantic Field</a:t>
                      </a:r>
                      <a:endParaRPr b="1"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rtl="0" algn="l">
                        <a:spcBef>
                          <a:spcPts val="0"/>
                        </a:spcBef>
                        <a:spcAft>
                          <a:spcPts val="0"/>
                        </a:spcAft>
                        <a:buClr>
                          <a:schemeClr val="dk1"/>
                        </a:buClr>
                        <a:buSzPts val="1000"/>
                        <a:buFont typeface="Arial"/>
                        <a:buNone/>
                      </a:pPr>
                      <a:r>
                        <a:rPr lang="en-GB" sz="600">
                          <a:solidFill>
                            <a:schemeClr val="dk1"/>
                          </a:solidFill>
                        </a:rPr>
                        <a:t>A set of words relating to the same topic to create or reinforce a theme. ‘Foul’ and ‘shot’ would appear in the semantic field of sports.</a:t>
                      </a:r>
                      <a:endParaRPr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167425">
                <a:tc>
                  <a:txBody>
                    <a:bodyPr/>
                    <a:lstStyle/>
                    <a:p>
                      <a:pPr indent="0" lvl="0" marL="0" marR="0" rtl="0" algn="l">
                        <a:lnSpc>
                          <a:spcPct val="115000"/>
                        </a:lnSpc>
                        <a:spcBef>
                          <a:spcPts val="0"/>
                        </a:spcBef>
                        <a:spcAft>
                          <a:spcPts val="0"/>
                        </a:spcAft>
                        <a:buClr>
                          <a:srgbClr val="000000"/>
                        </a:buClr>
                        <a:buSzPts val="500"/>
                        <a:buFont typeface="Arial"/>
                        <a:buNone/>
                      </a:pPr>
                      <a:r>
                        <a:rPr b="1" lang="en-GB" sz="600"/>
                        <a:t>Colloquial Language </a:t>
                      </a:r>
                      <a:endParaRPr b="1"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rtl="0" algn="l">
                        <a:spcBef>
                          <a:spcPts val="0"/>
                        </a:spcBef>
                        <a:spcAft>
                          <a:spcPts val="0"/>
                        </a:spcAft>
                        <a:buClr>
                          <a:schemeClr val="dk1"/>
                        </a:buClr>
                        <a:buSzPts val="1000"/>
                        <a:buFont typeface="Arial"/>
                        <a:buNone/>
                      </a:pPr>
                      <a:r>
                        <a:rPr lang="en-GB" sz="600">
                          <a:solidFill>
                            <a:schemeClr val="dk1"/>
                          </a:solidFill>
                        </a:rPr>
                        <a:t>Local/casual language, often appears conversational in tone. </a:t>
                      </a:r>
                      <a:endParaRPr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301775">
                <a:tc>
                  <a:txBody>
                    <a:bodyPr/>
                    <a:lstStyle/>
                    <a:p>
                      <a:pPr indent="0" lvl="0" marL="0" marR="0" rtl="0" algn="l">
                        <a:lnSpc>
                          <a:spcPct val="115000"/>
                        </a:lnSpc>
                        <a:spcBef>
                          <a:spcPts val="0"/>
                        </a:spcBef>
                        <a:spcAft>
                          <a:spcPts val="0"/>
                        </a:spcAft>
                        <a:buClr>
                          <a:srgbClr val="000000"/>
                        </a:buClr>
                        <a:buSzPts val="500"/>
                        <a:buFont typeface="Arial"/>
                        <a:buNone/>
                      </a:pPr>
                      <a:r>
                        <a:rPr b="1" lang="en-GB" sz="600" u="none" cap="none" strike="noStrike"/>
                        <a:t>Euphemism </a:t>
                      </a:r>
                      <a:endParaRPr b="1"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rtl="0" algn="l">
                        <a:spcBef>
                          <a:spcPts val="0"/>
                        </a:spcBef>
                        <a:spcAft>
                          <a:spcPts val="0"/>
                        </a:spcAft>
                        <a:buClr>
                          <a:schemeClr val="dk1"/>
                        </a:buClr>
                        <a:buSzPts val="1000"/>
                        <a:buFont typeface="Arial"/>
                        <a:buNone/>
                      </a:pPr>
                      <a:r>
                        <a:rPr lang="en-GB" sz="600">
                          <a:solidFill>
                            <a:schemeClr val="dk1"/>
                          </a:solidFill>
                        </a:rPr>
                        <a:t>Making something unpleasant, taboo, or embarrassing seem more appropriate. Saying someone has ‘passed away’ is a euphemism for death. </a:t>
                      </a:r>
                      <a:endParaRPr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167750">
                <a:tc>
                  <a:txBody>
                    <a:bodyPr/>
                    <a:lstStyle/>
                    <a:p>
                      <a:pPr indent="0" lvl="0" marL="0" marR="0" rtl="0" algn="l">
                        <a:lnSpc>
                          <a:spcPct val="115000"/>
                        </a:lnSpc>
                        <a:spcBef>
                          <a:spcPts val="0"/>
                        </a:spcBef>
                        <a:spcAft>
                          <a:spcPts val="0"/>
                        </a:spcAft>
                        <a:buClr>
                          <a:srgbClr val="000000"/>
                        </a:buClr>
                        <a:buSzPts val="500"/>
                        <a:buFont typeface="Arial"/>
                        <a:buNone/>
                      </a:pPr>
                      <a:r>
                        <a:rPr b="1" lang="en-GB" sz="600"/>
                        <a:t>Imagery </a:t>
                      </a:r>
                      <a:endParaRPr b="1"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rtl="0" algn="l">
                        <a:spcBef>
                          <a:spcPts val="0"/>
                        </a:spcBef>
                        <a:spcAft>
                          <a:spcPts val="0"/>
                        </a:spcAft>
                        <a:buClr>
                          <a:schemeClr val="dk1"/>
                        </a:buClr>
                        <a:buSzPts val="700"/>
                        <a:buFont typeface="Arial"/>
                        <a:buNone/>
                      </a:pPr>
                      <a:r>
                        <a:rPr lang="en-GB" sz="600">
                          <a:solidFill>
                            <a:schemeClr val="dk1"/>
                          </a:solidFill>
                        </a:rPr>
                        <a:t>Visually descriptive or figurative language, such as similes or metaphors. </a:t>
                      </a:r>
                      <a:endParaRPr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140600">
                <a:tc>
                  <a:txBody>
                    <a:bodyPr/>
                    <a:lstStyle/>
                    <a:p>
                      <a:pPr indent="0" lvl="0" marL="0" marR="0" rtl="0" algn="l">
                        <a:lnSpc>
                          <a:spcPct val="115000"/>
                        </a:lnSpc>
                        <a:spcBef>
                          <a:spcPts val="0"/>
                        </a:spcBef>
                        <a:spcAft>
                          <a:spcPts val="0"/>
                        </a:spcAft>
                        <a:buNone/>
                      </a:pPr>
                      <a:r>
                        <a:rPr b="1" lang="en-GB" sz="600"/>
                        <a:t>Pathetic Fallacy </a:t>
                      </a:r>
                      <a:endParaRPr b="1"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rtl="0" algn="l">
                        <a:spcBef>
                          <a:spcPts val="0"/>
                        </a:spcBef>
                        <a:spcAft>
                          <a:spcPts val="0"/>
                        </a:spcAft>
                        <a:buClr>
                          <a:schemeClr val="dk1"/>
                        </a:buClr>
                        <a:buSzPts val="700"/>
                        <a:buFont typeface="Arial"/>
                        <a:buNone/>
                      </a:pPr>
                      <a:r>
                        <a:rPr lang="en-GB" sz="600">
                          <a:solidFill>
                            <a:schemeClr val="dk1"/>
                          </a:solidFill>
                        </a:rPr>
                        <a:t> Assigning human feelings and responses to inanimate thing</a:t>
                      </a:r>
                      <a:endParaRPr sz="600" u="none" cap="none" strike="noStrike"/>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153550">
                <a:tc>
                  <a:txBody>
                    <a:bodyPr/>
                    <a:lstStyle/>
                    <a:p>
                      <a:pPr indent="0" lvl="0" marL="0" marR="0" rtl="0" algn="l">
                        <a:lnSpc>
                          <a:spcPct val="115000"/>
                        </a:lnSpc>
                        <a:spcBef>
                          <a:spcPts val="0"/>
                        </a:spcBef>
                        <a:spcAft>
                          <a:spcPts val="0"/>
                        </a:spcAft>
                        <a:buNone/>
                      </a:pPr>
                      <a:r>
                        <a:rPr b="1" lang="en-GB" sz="600"/>
                        <a:t>Hyperbole/ Litotes </a:t>
                      </a:r>
                      <a:endParaRPr b="1" sz="600"/>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rtl="0" algn="l">
                        <a:spcBef>
                          <a:spcPts val="0"/>
                        </a:spcBef>
                        <a:spcAft>
                          <a:spcPts val="0"/>
                        </a:spcAft>
                        <a:buNone/>
                      </a:pPr>
                      <a:r>
                        <a:rPr lang="en-GB" sz="600">
                          <a:solidFill>
                            <a:schemeClr val="dk1"/>
                          </a:solidFill>
                        </a:rPr>
                        <a:t>An extreme exaggeration /  A deliberate understatement</a:t>
                      </a:r>
                      <a:endParaRPr sz="600">
                        <a:solidFill>
                          <a:schemeClr val="dk1"/>
                        </a:solidFill>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215400">
                <a:tc>
                  <a:txBody>
                    <a:bodyPr/>
                    <a:lstStyle/>
                    <a:p>
                      <a:pPr indent="0" lvl="0" marL="0" marR="0" rtl="0" algn="l">
                        <a:lnSpc>
                          <a:spcPct val="115000"/>
                        </a:lnSpc>
                        <a:spcBef>
                          <a:spcPts val="0"/>
                        </a:spcBef>
                        <a:spcAft>
                          <a:spcPts val="0"/>
                        </a:spcAft>
                        <a:buNone/>
                      </a:pPr>
                      <a:r>
                        <a:rPr b="1" lang="en-GB" sz="600"/>
                        <a:t>Allusion </a:t>
                      </a:r>
                      <a:endParaRPr b="1" sz="600"/>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rtl="0" algn="l">
                        <a:spcBef>
                          <a:spcPts val="0"/>
                        </a:spcBef>
                        <a:spcAft>
                          <a:spcPts val="0"/>
                        </a:spcAft>
                        <a:buClr>
                          <a:schemeClr val="dk1"/>
                        </a:buClr>
                        <a:buSzPts val="700"/>
                        <a:buFont typeface="Arial"/>
                        <a:buNone/>
                      </a:pPr>
                      <a:r>
                        <a:rPr lang="en-GB" sz="600">
                          <a:solidFill>
                            <a:schemeClr val="dk1"/>
                          </a:solidFill>
                        </a:rPr>
                        <a:t>a reference to a well-known thing, person, or saying that the poet believes the reader will recognise. </a:t>
                      </a:r>
                      <a:endParaRPr sz="600">
                        <a:solidFill>
                          <a:schemeClr val="dk1"/>
                        </a:solidFill>
                      </a:endParaRPr>
                    </a:p>
                  </a:txBody>
                  <a:tcPr marT="0" marB="0" marR="65075" marL="65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bl>
          </a:graphicData>
        </a:graphic>
      </p:graphicFrame>
      <p:graphicFrame>
        <p:nvGraphicFramePr>
          <p:cNvPr id="125" name="Google Shape;125;p27"/>
          <p:cNvGraphicFramePr/>
          <p:nvPr/>
        </p:nvGraphicFramePr>
        <p:xfrm>
          <a:off x="4045550" y="-3"/>
          <a:ext cx="3000000" cy="3000000"/>
        </p:xfrm>
        <a:graphic>
          <a:graphicData uri="http://schemas.openxmlformats.org/drawingml/2006/table">
            <a:tbl>
              <a:tblPr bandRow="1" firstRow="1">
                <a:noFill/>
                <a:tableStyleId>{34CBACD3-3E46-4B45-A80C-C647CD15C49F}</a:tableStyleId>
              </a:tblPr>
              <a:tblGrid>
                <a:gridCol w="662175"/>
                <a:gridCol w="2797675"/>
              </a:tblGrid>
              <a:tr h="174900">
                <a:tc gridSpan="2">
                  <a:txBody>
                    <a:bodyPr/>
                    <a:lstStyle/>
                    <a:p>
                      <a:pPr indent="0" lvl="0" marL="0" marR="0" rtl="0" algn="ctr">
                        <a:lnSpc>
                          <a:spcPct val="100000"/>
                        </a:lnSpc>
                        <a:spcBef>
                          <a:spcPts val="0"/>
                        </a:spcBef>
                        <a:spcAft>
                          <a:spcPts val="0"/>
                        </a:spcAft>
                        <a:buClr>
                          <a:srgbClr val="000000"/>
                        </a:buClr>
                        <a:buSzPts val="600"/>
                        <a:buFont typeface="Arial"/>
                        <a:buNone/>
                      </a:pPr>
                      <a:r>
                        <a:rPr b="1" lang="en-GB" sz="600"/>
                        <a:t>2. Structure Techniques </a:t>
                      </a:r>
                      <a:endParaRPr b="1" sz="600" u="none" cap="none" strike="noStrike">
                        <a:latin typeface="Calibri"/>
                        <a:ea typeface="Calibri"/>
                        <a:cs typeface="Calibri"/>
                        <a:sym typeface="Calibri"/>
                      </a:endParaRPr>
                    </a:p>
                  </a:txBody>
                  <a:tcPr marT="31100" marB="31100" marR="86750" marL="867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hMerge="1"/>
              </a:tr>
              <a:tr h="307550">
                <a:tc>
                  <a:txBody>
                    <a:bodyPr/>
                    <a:lstStyle/>
                    <a:p>
                      <a:pPr indent="0" lvl="0" marL="0" marR="0" rtl="0" algn="l">
                        <a:lnSpc>
                          <a:spcPct val="100000"/>
                        </a:lnSpc>
                        <a:spcBef>
                          <a:spcPts val="0"/>
                        </a:spcBef>
                        <a:spcAft>
                          <a:spcPts val="0"/>
                        </a:spcAft>
                        <a:buClr>
                          <a:srgbClr val="000000"/>
                        </a:buClr>
                        <a:buSzPts val="600"/>
                        <a:buFont typeface="Calibri"/>
                        <a:buNone/>
                      </a:pPr>
                      <a:r>
                        <a:rPr b="1" lang="en-GB" sz="500"/>
                        <a:t>Rhyme </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700"/>
                        <a:buFont typeface="Arial"/>
                        <a:buNone/>
                      </a:pPr>
                      <a:r>
                        <a:rPr lang="en-GB" sz="600">
                          <a:solidFill>
                            <a:schemeClr val="dk1"/>
                          </a:solidFill>
                        </a:rPr>
                        <a:t>The repetition of syllable sounds, usually at the ends of lines, but sometimes in the middle of a line (called internal rhyme). </a:t>
                      </a:r>
                      <a:endParaRPr sz="600">
                        <a:solidFill>
                          <a:schemeClr val="dk1"/>
                        </a:solidFill>
                      </a:endParaRPr>
                    </a:p>
                    <a:p>
                      <a:pPr indent="0" lvl="0" marL="0" marR="0" rtl="0" algn="l">
                        <a:lnSpc>
                          <a:spcPct val="100000"/>
                        </a:lnSpc>
                        <a:spcBef>
                          <a:spcPts val="0"/>
                        </a:spcBef>
                        <a:spcAft>
                          <a:spcPts val="0"/>
                        </a:spcAft>
                        <a:buClr>
                          <a:srgbClr val="000000"/>
                        </a:buClr>
                        <a:buSzPts val="600"/>
                        <a:buFont typeface="Calibri"/>
                        <a:buNone/>
                      </a:pPr>
                      <a:r>
                        <a:t/>
                      </a:r>
                      <a:endParaRPr i="1" sz="600"/>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1775">
                <a:tc>
                  <a:txBody>
                    <a:bodyPr/>
                    <a:lstStyle/>
                    <a:p>
                      <a:pPr indent="0" lvl="0" marL="0" marR="0" rtl="0" algn="l">
                        <a:lnSpc>
                          <a:spcPct val="100000"/>
                        </a:lnSpc>
                        <a:spcBef>
                          <a:spcPts val="0"/>
                        </a:spcBef>
                        <a:spcAft>
                          <a:spcPts val="0"/>
                        </a:spcAft>
                        <a:buClr>
                          <a:srgbClr val="000000"/>
                        </a:buClr>
                        <a:buSzPts val="500"/>
                        <a:buFont typeface="Arial"/>
                        <a:buNone/>
                      </a:pPr>
                      <a:r>
                        <a:rPr b="1" lang="en-GB" sz="500" u="none" cap="none" strike="noStrike"/>
                        <a:t> R</a:t>
                      </a:r>
                      <a:r>
                        <a:rPr b="1" lang="en-GB" sz="500"/>
                        <a:t>hythm </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700"/>
                        <a:buFont typeface="Arial"/>
                        <a:buNone/>
                      </a:pPr>
                      <a:r>
                        <a:rPr lang="en-GB" sz="600">
                          <a:solidFill>
                            <a:schemeClr val="dk1"/>
                          </a:solidFill>
                        </a:rPr>
                        <a:t>The beat or cadence of a poem. </a:t>
                      </a:r>
                      <a:endParaRPr i="1" sz="6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34500">
                <a:tc>
                  <a:txBody>
                    <a:bodyPr/>
                    <a:lstStyle/>
                    <a:p>
                      <a:pPr indent="0" lvl="0" marL="0" marR="0" rtl="0" algn="l">
                        <a:lnSpc>
                          <a:spcPct val="100000"/>
                        </a:lnSpc>
                        <a:spcBef>
                          <a:spcPts val="0"/>
                        </a:spcBef>
                        <a:spcAft>
                          <a:spcPts val="0"/>
                        </a:spcAft>
                        <a:buClr>
                          <a:srgbClr val="000000"/>
                        </a:buClr>
                        <a:buSzPts val="500"/>
                        <a:buFont typeface="Arial"/>
                        <a:buNone/>
                      </a:pPr>
                      <a:r>
                        <a:rPr b="1" lang="en-GB" sz="500"/>
                        <a:t>Couplet</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700"/>
                        <a:buFont typeface="Arial"/>
                        <a:buNone/>
                      </a:pPr>
                      <a:r>
                        <a:rPr lang="en-GB" sz="600">
                          <a:solidFill>
                            <a:schemeClr val="dk1"/>
                          </a:solidFill>
                        </a:rPr>
                        <a:t>A pair of rhyming lines which follow on from one another. </a:t>
                      </a:r>
                      <a:endParaRPr i="0" sz="6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80500">
                <a:tc>
                  <a:txBody>
                    <a:bodyPr/>
                    <a:lstStyle/>
                    <a:p>
                      <a:pPr indent="0" lvl="0" marL="0" marR="0" rtl="0" algn="l">
                        <a:lnSpc>
                          <a:spcPct val="100000"/>
                        </a:lnSpc>
                        <a:spcBef>
                          <a:spcPts val="0"/>
                        </a:spcBef>
                        <a:spcAft>
                          <a:spcPts val="0"/>
                        </a:spcAft>
                        <a:buClr>
                          <a:srgbClr val="000000"/>
                        </a:buClr>
                        <a:buSzPts val="600"/>
                        <a:buFont typeface="Calibri"/>
                        <a:buNone/>
                      </a:pPr>
                      <a:r>
                        <a:rPr b="1" lang="en-GB" sz="500" u="none" cap="none" strike="noStrike"/>
                        <a:t> Stanz</a:t>
                      </a:r>
                      <a:r>
                        <a:rPr b="1" lang="en-GB" sz="500"/>
                        <a:t>a</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700"/>
                        <a:buFont typeface="Arial"/>
                        <a:buNone/>
                      </a:pPr>
                      <a:r>
                        <a:rPr lang="en-GB" sz="600">
                          <a:solidFill>
                            <a:schemeClr val="dk1"/>
                          </a:solidFill>
                        </a:rPr>
                        <a:t> A group of lines separated from others in a poem. </a:t>
                      </a:r>
                      <a:endParaRPr sz="6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5025">
                <a:tc>
                  <a:txBody>
                    <a:bodyPr/>
                    <a:lstStyle/>
                    <a:p>
                      <a:pPr indent="0" lvl="0" marL="0" marR="0" rtl="0" algn="l">
                        <a:lnSpc>
                          <a:spcPct val="100000"/>
                        </a:lnSpc>
                        <a:spcBef>
                          <a:spcPts val="0"/>
                        </a:spcBef>
                        <a:spcAft>
                          <a:spcPts val="0"/>
                        </a:spcAft>
                        <a:buClr>
                          <a:srgbClr val="000000"/>
                        </a:buClr>
                        <a:buSzPts val="600"/>
                        <a:buFont typeface="Calibri"/>
                        <a:buNone/>
                      </a:pPr>
                      <a:r>
                        <a:rPr b="1" lang="en-GB" sz="500"/>
                        <a:t>Enjambment </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700"/>
                        <a:buFont typeface="Arial"/>
                        <a:buNone/>
                      </a:pPr>
                      <a:r>
                        <a:rPr lang="en-GB" sz="600">
                          <a:solidFill>
                            <a:schemeClr val="dk1"/>
                          </a:solidFill>
                        </a:rPr>
                        <a:t>The continuation of a sentence without a pause (usually from punctuation) at the end of a line, couplet, or stanza. </a:t>
                      </a:r>
                      <a:endParaRPr i="1" sz="6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8275">
                <a:tc>
                  <a:txBody>
                    <a:bodyPr/>
                    <a:lstStyle/>
                    <a:p>
                      <a:pPr indent="0" lvl="0" marL="0" marR="0" rtl="0" algn="l">
                        <a:lnSpc>
                          <a:spcPct val="100000"/>
                        </a:lnSpc>
                        <a:spcBef>
                          <a:spcPts val="0"/>
                        </a:spcBef>
                        <a:spcAft>
                          <a:spcPts val="0"/>
                        </a:spcAft>
                        <a:buNone/>
                      </a:pPr>
                      <a:r>
                        <a:rPr b="1" lang="en-GB" sz="500"/>
                        <a:t>Anaphora </a:t>
                      </a:r>
                      <a:endParaRPr b="1" sz="5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600"/>
                        <a:buFont typeface="Calibri"/>
                        <a:buNone/>
                      </a:pPr>
                      <a:r>
                        <a:rPr lang="en-GB" sz="600">
                          <a:solidFill>
                            <a:schemeClr val="dk1"/>
                          </a:solidFill>
                        </a:rPr>
                        <a:t> A repetition of words, phrases, or clauses, usually at the beginning of lines. </a:t>
                      </a:r>
                      <a:endParaRPr i="1" sz="6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8275">
                <a:tc>
                  <a:txBody>
                    <a:bodyPr/>
                    <a:lstStyle/>
                    <a:p>
                      <a:pPr indent="0" lvl="0" marL="0" marR="0" rtl="0" algn="l">
                        <a:lnSpc>
                          <a:spcPct val="100000"/>
                        </a:lnSpc>
                        <a:spcBef>
                          <a:spcPts val="0"/>
                        </a:spcBef>
                        <a:spcAft>
                          <a:spcPts val="0"/>
                        </a:spcAft>
                        <a:buNone/>
                      </a:pPr>
                      <a:r>
                        <a:rPr b="1" lang="en-GB" sz="500"/>
                        <a:t>Juxtaposition</a:t>
                      </a:r>
                      <a:endParaRPr b="1" sz="500"/>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600"/>
                        <a:buFont typeface="Calibri"/>
                        <a:buNone/>
                      </a:pPr>
                      <a:r>
                        <a:rPr lang="en-GB" sz="600">
                          <a:solidFill>
                            <a:schemeClr val="dk1"/>
                          </a:solidFill>
                        </a:rPr>
                        <a:t>Two things placed close together for contrasting effect. </a:t>
                      </a:r>
                      <a:endParaRPr i="1" sz="6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8275">
                <a:tc>
                  <a:txBody>
                    <a:bodyPr/>
                    <a:lstStyle/>
                    <a:p>
                      <a:pPr indent="0" lvl="0" marL="0" marR="0" rtl="0" algn="l">
                        <a:lnSpc>
                          <a:spcPct val="100000"/>
                        </a:lnSpc>
                        <a:spcBef>
                          <a:spcPts val="0"/>
                        </a:spcBef>
                        <a:spcAft>
                          <a:spcPts val="0"/>
                        </a:spcAft>
                        <a:buNone/>
                      </a:pPr>
                      <a:r>
                        <a:rPr b="1" lang="en-GB" sz="500"/>
                        <a:t>Caesura </a:t>
                      </a:r>
                      <a:endParaRPr b="1" sz="500"/>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600"/>
                        <a:buFont typeface="Calibri"/>
                        <a:buNone/>
                      </a:pPr>
                      <a:r>
                        <a:rPr lang="en-GB" sz="600">
                          <a:solidFill>
                            <a:schemeClr val="dk1"/>
                          </a:solidFill>
                        </a:rPr>
                        <a:t>A stop or pause in a line of poetry, usually caused by punctuation. </a:t>
                      </a:r>
                      <a:endParaRPr i="1" sz="6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8275">
                <a:tc>
                  <a:txBody>
                    <a:bodyPr/>
                    <a:lstStyle/>
                    <a:p>
                      <a:pPr indent="0" lvl="0" marL="0" marR="0" rtl="0" algn="l">
                        <a:lnSpc>
                          <a:spcPct val="100000"/>
                        </a:lnSpc>
                        <a:spcBef>
                          <a:spcPts val="0"/>
                        </a:spcBef>
                        <a:spcAft>
                          <a:spcPts val="0"/>
                        </a:spcAft>
                        <a:buNone/>
                      </a:pPr>
                      <a:r>
                        <a:rPr b="1" lang="en-GB" sz="500"/>
                        <a:t>Volta</a:t>
                      </a:r>
                      <a:endParaRPr b="1" sz="500"/>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600"/>
                        <a:buFont typeface="Calibri"/>
                        <a:buNone/>
                      </a:pPr>
                      <a:r>
                        <a:rPr lang="en-GB" sz="600">
                          <a:solidFill>
                            <a:schemeClr val="dk1"/>
                          </a:solidFill>
                        </a:rPr>
                        <a:t>A turning point in the line of thought or argument in a poem. </a:t>
                      </a:r>
                      <a:endParaRPr i="1" sz="6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8275">
                <a:tc>
                  <a:txBody>
                    <a:bodyPr/>
                    <a:lstStyle/>
                    <a:p>
                      <a:pPr indent="0" lvl="0" marL="0" marR="0" rtl="0" algn="l">
                        <a:lnSpc>
                          <a:spcPct val="100000"/>
                        </a:lnSpc>
                        <a:spcBef>
                          <a:spcPts val="0"/>
                        </a:spcBef>
                        <a:spcAft>
                          <a:spcPts val="0"/>
                        </a:spcAft>
                        <a:buNone/>
                      </a:pPr>
                      <a:r>
                        <a:rPr b="1" lang="en-GB" sz="500"/>
                        <a:t>Syntax</a:t>
                      </a:r>
                      <a:endParaRPr b="1" sz="500"/>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700"/>
                        <a:buFont typeface="Arial"/>
                        <a:buNone/>
                      </a:pPr>
                      <a:r>
                        <a:rPr lang="en-GB" sz="600">
                          <a:solidFill>
                            <a:schemeClr val="dk1"/>
                          </a:solidFill>
                        </a:rPr>
                        <a:t>Word order and sentence structure.</a:t>
                      </a:r>
                      <a:endParaRPr i="1" sz="600" u="none" cap="none" strike="noStrike"/>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8275">
                <a:tc>
                  <a:txBody>
                    <a:bodyPr/>
                    <a:lstStyle/>
                    <a:p>
                      <a:pPr indent="0" lvl="0" marL="0" marR="0" rtl="0" algn="l">
                        <a:lnSpc>
                          <a:spcPct val="100000"/>
                        </a:lnSpc>
                        <a:spcBef>
                          <a:spcPts val="0"/>
                        </a:spcBef>
                        <a:spcAft>
                          <a:spcPts val="0"/>
                        </a:spcAft>
                        <a:buNone/>
                      </a:pPr>
                      <a:r>
                        <a:rPr b="1" lang="en-GB" sz="500"/>
                        <a:t>Repetition </a:t>
                      </a:r>
                      <a:endParaRPr b="1" sz="500"/>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None/>
                      </a:pPr>
                      <a:r>
                        <a:rPr lang="en-GB" sz="600">
                          <a:solidFill>
                            <a:schemeClr val="dk1"/>
                          </a:solidFill>
                        </a:rPr>
                        <a:t>Using the same word/phrase more than once </a:t>
                      </a:r>
                      <a:endParaRPr sz="600">
                        <a:solidFill>
                          <a:schemeClr val="dk1"/>
                        </a:solidFill>
                      </a:endParaRPr>
                    </a:p>
                  </a:txBody>
                  <a:tcPr marT="0" marB="0" marR="59500" marL="59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126" name="Google Shape;126;p27"/>
          <p:cNvGraphicFramePr/>
          <p:nvPr/>
        </p:nvGraphicFramePr>
        <p:xfrm>
          <a:off x="-3" y="2520089"/>
          <a:ext cx="3000000" cy="3000000"/>
        </p:xfrm>
        <a:graphic>
          <a:graphicData uri="http://schemas.openxmlformats.org/drawingml/2006/table">
            <a:tbl>
              <a:tblPr bandRow="1" firstRow="1">
                <a:noFill/>
                <a:tableStyleId>{34CBACD3-3E46-4B45-A80C-C647CD15C49F}</a:tableStyleId>
              </a:tblPr>
              <a:tblGrid>
                <a:gridCol w="559200"/>
                <a:gridCol w="348700"/>
                <a:gridCol w="2409450"/>
              </a:tblGrid>
              <a:tr h="181450">
                <a:tc gridSpan="3">
                  <a:txBody>
                    <a:bodyPr/>
                    <a:lstStyle/>
                    <a:p>
                      <a:pPr indent="0" lvl="0" marL="0" marR="0" rtl="0" algn="ctr">
                        <a:lnSpc>
                          <a:spcPct val="100000"/>
                        </a:lnSpc>
                        <a:spcBef>
                          <a:spcPts val="0"/>
                        </a:spcBef>
                        <a:spcAft>
                          <a:spcPts val="0"/>
                        </a:spcAft>
                        <a:buClr>
                          <a:srgbClr val="000000"/>
                        </a:buClr>
                        <a:buSzPts val="600"/>
                        <a:buFont typeface="Arial"/>
                        <a:buNone/>
                      </a:pPr>
                      <a:r>
                        <a:rPr b="1" lang="en-GB" sz="600" u="none" cap="none" strike="noStrike"/>
                        <a:t>3. P</a:t>
                      </a:r>
                      <a:r>
                        <a:rPr b="1" lang="en-GB" sz="600"/>
                        <a:t>oetic Structures and Forms </a:t>
                      </a:r>
                      <a:endParaRPr b="1" sz="6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hMerge="1"/>
                <a:tc hMerge="1"/>
              </a:tr>
              <a:tr h="228175">
                <a:tc>
                  <a:txBody>
                    <a:bodyPr/>
                    <a:lstStyle/>
                    <a:p>
                      <a:pPr indent="0" lvl="0" marL="0" marR="0" rtl="0" algn="l">
                        <a:lnSpc>
                          <a:spcPct val="100000"/>
                        </a:lnSpc>
                        <a:spcBef>
                          <a:spcPts val="0"/>
                        </a:spcBef>
                        <a:spcAft>
                          <a:spcPts val="0"/>
                        </a:spcAft>
                        <a:buClr>
                          <a:srgbClr val="000000"/>
                        </a:buClr>
                        <a:buSzPts val="600"/>
                        <a:buFont typeface="Calibri"/>
                        <a:buNone/>
                      </a:pPr>
                      <a:r>
                        <a:rPr b="1" lang="en-GB" sz="500"/>
                        <a:t>Free Verse</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500"/>
                        <a:buFont typeface="Arial"/>
                        <a:buNone/>
                      </a:pPr>
                      <a:r>
                        <a:rPr lang="en-GB" sz="500">
                          <a:solidFill>
                            <a:schemeClr val="dk1"/>
                          </a:solidFill>
                        </a:rPr>
                        <a:t>Non-rhyming poetry which follows the rhythms of natural speech. </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313550">
                <a:tc>
                  <a:txBody>
                    <a:bodyPr/>
                    <a:lstStyle/>
                    <a:p>
                      <a:pPr indent="0" lvl="0" marL="0" marR="0" rtl="0" algn="l">
                        <a:lnSpc>
                          <a:spcPct val="100000"/>
                        </a:lnSpc>
                        <a:spcBef>
                          <a:spcPts val="0"/>
                        </a:spcBef>
                        <a:spcAft>
                          <a:spcPts val="0"/>
                        </a:spcAft>
                        <a:buClr>
                          <a:srgbClr val="000000"/>
                        </a:buClr>
                        <a:buSzPts val="600"/>
                        <a:buFont typeface="Calibri"/>
                        <a:buNone/>
                      </a:pPr>
                      <a:r>
                        <a:rPr b="1" lang="en-GB" sz="500"/>
                        <a:t>Blank Verse</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500"/>
                        <a:buFont typeface="Arial"/>
                        <a:buNone/>
                      </a:pPr>
                      <a:r>
                        <a:rPr lang="en-GB" sz="500">
                          <a:solidFill>
                            <a:schemeClr val="dk1"/>
                          </a:solidFill>
                        </a:rPr>
                        <a:t>Poetry written in non-rhyming, ten syllable lines. </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312175">
                <a:tc>
                  <a:txBody>
                    <a:bodyPr/>
                    <a:lstStyle/>
                    <a:p>
                      <a:pPr indent="0" lvl="0" marL="0" marR="0" rtl="0" algn="l">
                        <a:lnSpc>
                          <a:spcPct val="100000"/>
                        </a:lnSpc>
                        <a:spcBef>
                          <a:spcPts val="0"/>
                        </a:spcBef>
                        <a:spcAft>
                          <a:spcPts val="0"/>
                        </a:spcAft>
                        <a:buClr>
                          <a:srgbClr val="000000"/>
                        </a:buClr>
                        <a:buSzPts val="600"/>
                        <a:buFont typeface="Calibri"/>
                        <a:buNone/>
                      </a:pPr>
                      <a:r>
                        <a:rPr b="1" lang="en-GB" sz="500"/>
                        <a:t>Dramatic Monologue </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500"/>
                        <a:buFont typeface="Arial"/>
                        <a:buNone/>
                      </a:pPr>
                      <a:r>
                        <a:rPr lang="en-GB" sz="500">
                          <a:solidFill>
                            <a:schemeClr val="dk1"/>
                          </a:solidFill>
                        </a:rPr>
                        <a:t>A poem in which an imagined speaker addresses the reader. </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282825">
                <a:tc>
                  <a:txBody>
                    <a:bodyPr/>
                    <a:lstStyle/>
                    <a:p>
                      <a:pPr indent="0" lvl="0" marL="0" marR="0" rtl="0" algn="l">
                        <a:lnSpc>
                          <a:spcPct val="100000"/>
                        </a:lnSpc>
                        <a:spcBef>
                          <a:spcPts val="0"/>
                        </a:spcBef>
                        <a:spcAft>
                          <a:spcPts val="0"/>
                        </a:spcAft>
                        <a:buClr>
                          <a:srgbClr val="000000"/>
                        </a:buClr>
                        <a:buSzPts val="600"/>
                        <a:buFont typeface="Calibri"/>
                        <a:buNone/>
                      </a:pPr>
                      <a:r>
                        <a:rPr b="1" lang="en-GB" sz="500"/>
                        <a:t>Sonnet</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500"/>
                        <a:buFont typeface="Arial"/>
                        <a:buNone/>
                      </a:pPr>
                      <a:r>
                        <a:rPr lang="en-GB" sz="500">
                          <a:solidFill>
                            <a:schemeClr val="dk1"/>
                          </a:solidFill>
                        </a:rPr>
                        <a:t>A fourteen line poem, with variable rhyme scheme, usually on the topic of love for a person, object, or situation. </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302850">
                <a:tc>
                  <a:txBody>
                    <a:bodyPr/>
                    <a:lstStyle/>
                    <a:p>
                      <a:pPr indent="0" lvl="0" marL="0" marR="0" rtl="0" algn="l">
                        <a:lnSpc>
                          <a:spcPct val="100000"/>
                        </a:lnSpc>
                        <a:spcBef>
                          <a:spcPts val="0"/>
                        </a:spcBef>
                        <a:spcAft>
                          <a:spcPts val="0"/>
                        </a:spcAft>
                        <a:buClr>
                          <a:srgbClr val="000000"/>
                        </a:buClr>
                        <a:buSzPts val="600"/>
                        <a:buFont typeface="Calibri"/>
                        <a:buNone/>
                      </a:pPr>
                      <a:r>
                        <a:rPr b="1" lang="en-GB" sz="500"/>
                        <a:t>Ballad</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500"/>
                        <a:buFont typeface="Arial"/>
                        <a:buNone/>
                      </a:pPr>
                      <a:r>
                        <a:rPr lang="en-GB" sz="500">
                          <a:solidFill>
                            <a:schemeClr val="dk1"/>
                          </a:solidFill>
                        </a:rPr>
                        <a:t>A narrative poem, often written in 4-line stanzas. </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302850">
                <a:tc>
                  <a:txBody>
                    <a:bodyPr/>
                    <a:lstStyle/>
                    <a:p>
                      <a:pPr indent="0" lvl="0" marL="0" marR="0" rtl="0" algn="l">
                        <a:lnSpc>
                          <a:spcPct val="100000"/>
                        </a:lnSpc>
                        <a:spcBef>
                          <a:spcPts val="0"/>
                        </a:spcBef>
                        <a:spcAft>
                          <a:spcPts val="0"/>
                        </a:spcAft>
                        <a:buNone/>
                      </a:pPr>
                      <a:r>
                        <a:rPr b="1" lang="en-GB" sz="500"/>
                        <a:t>Haiku</a:t>
                      </a:r>
                      <a:endParaRPr b="1" sz="500"/>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500"/>
                        <a:buFont typeface="Arial"/>
                        <a:buNone/>
                      </a:pPr>
                      <a:r>
                        <a:rPr lang="en-GB" sz="500">
                          <a:solidFill>
                            <a:schemeClr val="dk1"/>
                          </a:solidFill>
                        </a:rPr>
                        <a:t>A poem written in 3 lines, containing the following pattern of syllables: 5, 7, 5; often about nature. </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302850">
                <a:tc>
                  <a:txBody>
                    <a:bodyPr/>
                    <a:lstStyle/>
                    <a:p>
                      <a:pPr indent="0" lvl="0" marL="0" marR="0" rtl="0" algn="l">
                        <a:lnSpc>
                          <a:spcPct val="100000"/>
                        </a:lnSpc>
                        <a:spcBef>
                          <a:spcPts val="0"/>
                        </a:spcBef>
                        <a:spcAft>
                          <a:spcPts val="0"/>
                        </a:spcAft>
                        <a:buNone/>
                      </a:pPr>
                      <a:r>
                        <a:rPr b="1" lang="en-GB" sz="500"/>
                        <a:t>Elegy </a:t>
                      </a:r>
                      <a:endParaRPr b="1" sz="500"/>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700"/>
                        <a:buFont typeface="Arial"/>
                        <a:buNone/>
                      </a:pPr>
                      <a:r>
                        <a:rPr lang="en-GB" sz="500">
                          <a:solidFill>
                            <a:schemeClr val="dk1"/>
                          </a:solidFill>
                        </a:rPr>
                        <a:t>A sad and thoughtful poem about the death of a person or thing. </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302850">
                <a:tc>
                  <a:txBody>
                    <a:bodyPr/>
                    <a:lstStyle/>
                    <a:p>
                      <a:pPr indent="0" lvl="0" marL="0" marR="0" rtl="0" algn="l">
                        <a:lnSpc>
                          <a:spcPct val="100000"/>
                        </a:lnSpc>
                        <a:spcBef>
                          <a:spcPts val="0"/>
                        </a:spcBef>
                        <a:spcAft>
                          <a:spcPts val="0"/>
                        </a:spcAft>
                        <a:buNone/>
                      </a:pPr>
                      <a:r>
                        <a:rPr b="1" lang="en-GB" sz="500"/>
                        <a:t>Pastoral </a:t>
                      </a:r>
                      <a:endParaRPr b="1" sz="500"/>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700"/>
                        <a:buFont typeface="Arial"/>
                        <a:buNone/>
                      </a:pPr>
                      <a:r>
                        <a:rPr lang="en-GB" sz="500">
                          <a:solidFill>
                            <a:schemeClr val="dk1"/>
                          </a:solidFill>
                        </a:rPr>
                        <a:t>A poem about nature or simple country life. </a:t>
                      </a:r>
                      <a:endParaRPr b="1" sz="500" u="none" cap="none" strike="noStrike"/>
                    </a:p>
                  </a:txBody>
                  <a:tcPr marT="31100" marB="31100" marR="86750" marL="86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bl>
          </a:graphicData>
        </a:graphic>
      </p:graphicFrame>
      <p:graphicFrame>
        <p:nvGraphicFramePr>
          <p:cNvPr id="127" name="Google Shape;127;p27"/>
          <p:cNvGraphicFramePr/>
          <p:nvPr/>
        </p:nvGraphicFramePr>
        <p:xfrm>
          <a:off x="7619978" y="-9"/>
          <a:ext cx="3000000" cy="3000000"/>
        </p:xfrm>
        <a:graphic>
          <a:graphicData uri="http://schemas.openxmlformats.org/drawingml/2006/table">
            <a:tbl>
              <a:tblPr>
                <a:noFill/>
                <a:tableStyleId>{B93EF9DE-A402-4C8E-BCCC-C79423320753}</a:tableStyleId>
              </a:tblPr>
              <a:tblGrid>
                <a:gridCol w="1524025"/>
              </a:tblGrid>
              <a:tr h="171500">
                <a:tc>
                  <a:txBody>
                    <a:bodyPr/>
                    <a:lstStyle/>
                    <a:p>
                      <a:pPr indent="0" lvl="0" marL="0" rtl="0" algn="ctr">
                        <a:spcBef>
                          <a:spcPts val="0"/>
                        </a:spcBef>
                        <a:spcAft>
                          <a:spcPts val="0"/>
                        </a:spcAft>
                        <a:buNone/>
                      </a:pPr>
                      <a:r>
                        <a:rPr lang="en-GB" sz="600">
                          <a:latin typeface="Gill Sans"/>
                          <a:ea typeface="Gill Sans"/>
                          <a:cs typeface="Gill Sans"/>
                          <a:sym typeface="Gill Sans"/>
                        </a:rPr>
                        <a:t>QR Code</a:t>
                      </a:r>
                      <a:endParaRPr sz="600">
                        <a:latin typeface="Gill Sans"/>
                        <a:ea typeface="Gill Sans"/>
                        <a:cs typeface="Gill Sans"/>
                        <a:sym typeface="Gill Sans"/>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1"/>
                    </a:solidFill>
                  </a:tcPr>
                </a:tc>
              </a:tr>
              <a:tr h="629775">
                <a:tc rowSpan="2">
                  <a:txBody>
                    <a:bodyPr/>
                    <a:lstStyle/>
                    <a:p>
                      <a:pPr indent="0" lvl="0" marL="0" rtl="0" algn="ctr">
                        <a:spcBef>
                          <a:spcPts val="0"/>
                        </a:spcBef>
                        <a:spcAft>
                          <a:spcPts val="0"/>
                        </a:spcAft>
                        <a:buNone/>
                      </a:pPr>
                      <a:r>
                        <a:rPr lang="en-GB" sz="1000" u="sng">
                          <a:solidFill>
                            <a:schemeClr val="hlink"/>
                          </a:solidFill>
                          <a:hlinkClick r:id="rId3"/>
                        </a:rPr>
                        <a:t>Step by Step- approaching an unseen poem</a:t>
                      </a:r>
                      <a:endParaRPr sz="1000"/>
                    </a:p>
                    <a:p>
                      <a:pPr indent="0" lvl="0" marL="0" rtl="0" algn="l">
                        <a:spcBef>
                          <a:spcPts val="0"/>
                        </a:spcBef>
                        <a:spcAft>
                          <a:spcPts val="0"/>
                        </a:spcAft>
                        <a:buNone/>
                      </a:pPr>
                      <a:r>
                        <a:t/>
                      </a:r>
                      <a:endParaRPr sz="600"/>
                    </a:p>
                    <a:p>
                      <a:pPr indent="0" lvl="0" marL="0" rtl="0" algn="ctr">
                        <a:spcBef>
                          <a:spcPts val="0"/>
                        </a:spcBef>
                        <a:spcAft>
                          <a:spcPts val="0"/>
                        </a:spcAft>
                        <a:buNone/>
                      </a:pPr>
                      <a:r>
                        <a:t/>
                      </a:r>
                      <a:endParaRPr sz="600"/>
                    </a:p>
                    <a:p>
                      <a:pPr indent="0" lvl="0" marL="0" rtl="0" algn="l">
                        <a:spcBef>
                          <a:spcPts val="0"/>
                        </a:spcBef>
                        <a:spcAft>
                          <a:spcPts val="0"/>
                        </a:spcAft>
                        <a:buNone/>
                      </a:pPr>
                      <a:r>
                        <a:t/>
                      </a:r>
                      <a:endParaRPr sz="600"/>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4175">
                <a:tc vMerge="1"/>
              </a:tr>
            </a:tbl>
          </a:graphicData>
        </a:graphic>
      </p:graphicFrame>
      <p:graphicFrame>
        <p:nvGraphicFramePr>
          <p:cNvPr id="128" name="Google Shape;128;p27"/>
          <p:cNvGraphicFramePr/>
          <p:nvPr/>
        </p:nvGraphicFramePr>
        <p:xfrm>
          <a:off x="7528927" y="1146232"/>
          <a:ext cx="3000000" cy="3000000"/>
        </p:xfrm>
        <a:graphic>
          <a:graphicData uri="http://schemas.openxmlformats.org/drawingml/2006/table">
            <a:tbl>
              <a:tblPr>
                <a:noFill/>
                <a:tableStyleId>{B93EF9DE-A402-4C8E-BCCC-C79423320753}</a:tableStyleId>
              </a:tblPr>
              <a:tblGrid>
                <a:gridCol w="660500"/>
                <a:gridCol w="954575"/>
              </a:tblGrid>
              <a:tr h="209350">
                <a:tc gridSpan="2">
                  <a:txBody>
                    <a:bodyPr/>
                    <a:lstStyle/>
                    <a:p>
                      <a:pPr indent="0" lvl="0" marL="0" rtl="0" algn="ctr">
                        <a:spcBef>
                          <a:spcPts val="0"/>
                        </a:spcBef>
                        <a:spcAft>
                          <a:spcPts val="0"/>
                        </a:spcAft>
                        <a:buNone/>
                      </a:pPr>
                      <a:r>
                        <a:rPr lang="en-GB" sz="600">
                          <a:latin typeface="Gill Sans"/>
                          <a:ea typeface="Gill Sans"/>
                          <a:cs typeface="Gill Sans"/>
                          <a:sym typeface="Gill Sans"/>
                        </a:rPr>
                        <a:t>5. Talk like an Expert</a:t>
                      </a:r>
                      <a:endParaRPr sz="600">
                        <a:latin typeface="Gill Sans"/>
                        <a:ea typeface="Gill Sans"/>
                        <a:cs typeface="Gill Sans"/>
                        <a:sym typeface="Gill Sans"/>
                      </a:endParaRPr>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27BA0"/>
                    </a:solidFill>
                  </a:tcPr>
                </a:tc>
                <a:tc hMerge="1"/>
              </a:tr>
              <a:tr h="326850">
                <a:tc>
                  <a:txBody>
                    <a:bodyPr/>
                    <a:lstStyle/>
                    <a:p>
                      <a:pPr indent="0" lvl="0" marL="0" rtl="0" algn="l">
                        <a:spcBef>
                          <a:spcPts val="0"/>
                        </a:spcBef>
                        <a:spcAft>
                          <a:spcPts val="0"/>
                        </a:spcAft>
                        <a:buNone/>
                      </a:pPr>
                      <a:r>
                        <a:rPr b="1" lang="en-GB" sz="600"/>
                        <a:t>Poet</a:t>
                      </a:r>
                      <a:endParaRPr b="1" sz="600"/>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600"/>
                        <a:t>The person who wrote the poem</a:t>
                      </a:r>
                      <a:endParaRPr sz="600"/>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96575">
                <a:tc>
                  <a:txBody>
                    <a:bodyPr/>
                    <a:lstStyle/>
                    <a:p>
                      <a:pPr indent="0" lvl="0" marL="0" rtl="0" algn="l">
                        <a:spcBef>
                          <a:spcPts val="0"/>
                        </a:spcBef>
                        <a:spcAft>
                          <a:spcPts val="0"/>
                        </a:spcAft>
                        <a:buNone/>
                      </a:pPr>
                      <a:r>
                        <a:rPr b="1" lang="en-GB" sz="600"/>
                        <a:t>Persona/</a:t>
                      </a:r>
                      <a:endParaRPr b="1" sz="600"/>
                    </a:p>
                    <a:p>
                      <a:pPr indent="0" lvl="0" marL="0" rtl="0" algn="l">
                        <a:spcBef>
                          <a:spcPts val="0"/>
                        </a:spcBef>
                        <a:spcAft>
                          <a:spcPts val="0"/>
                        </a:spcAft>
                        <a:buNone/>
                      </a:pPr>
                      <a:r>
                        <a:rPr b="1" lang="en-GB" sz="600"/>
                        <a:t>Speaker</a:t>
                      </a:r>
                      <a:endParaRPr b="1" sz="600"/>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600"/>
                        <a:t>The voice or perspective used in the poem.</a:t>
                      </a:r>
                      <a:endParaRPr sz="600"/>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478550">
                <a:tc>
                  <a:txBody>
                    <a:bodyPr/>
                    <a:lstStyle/>
                    <a:p>
                      <a:pPr indent="0" lvl="0" marL="0" rtl="0" algn="l">
                        <a:spcBef>
                          <a:spcPts val="0"/>
                        </a:spcBef>
                        <a:spcAft>
                          <a:spcPts val="0"/>
                        </a:spcAft>
                        <a:buNone/>
                      </a:pPr>
                      <a:r>
                        <a:rPr b="1" lang="en-GB" sz="600"/>
                        <a:t>Tone</a:t>
                      </a:r>
                      <a:endParaRPr b="1" sz="600"/>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600"/>
                        <a:t>The feelings, attitude and opinions in the poem</a:t>
                      </a:r>
                      <a:endParaRPr sz="600"/>
                    </a:p>
                  </a:txBody>
                  <a:tcPr marT="62200" marB="62200" marR="80075" marL="800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id="129" name="Google Shape;129;p27"/>
          <p:cNvPicPr preferRelativeResize="0"/>
          <p:nvPr/>
        </p:nvPicPr>
        <p:blipFill>
          <a:blip r:embed="rId4">
            <a:alphaModFix/>
          </a:blip>
          <a:stretch>
            <a:fillRect/>
          </a:stretch>
        </p:blipFill>
        <p:spPr>
          <a:xfrm>
            <a:off x="3394905" y="2607836"/>
            <a:ext cx="4465751" cy="235407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